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5"/>
  </p:notesMasterIdLst>
  <p:sldIdLst>
    <p:sldId id="261" r:id="rId2"/>
    <p:sldId id="521" r:id="rId3"/>
    <p:sldId id="532" r:id="rId4"/>
    <p:sldId id="540" r:id="rId5"/>
    <p:sldId id="535" r:id="rId6"/>
    <p:sldId id="526" r:id="rId7"/>
    <p:sldId id="527" r:id="rId8"/>
    <p:sldId id="528" r:id="rId9"/>
    <p:sldId id="545" r:id="rId10"/>
    <p:sldId id="541" r:id="rId11"/>
    <p:sldId id="542" r:id="rId12"/>
    <p:sldId id="543" r:id="rId13"/>
    <p:sldId id="536" r:id="rId14"/>
    <p:sldId id="534" r:id="rId15"/>
    <p:sldId id="574" r:id="rId16"/>
    <p:sldId id="575" r:id="rId17"/>
    <p:sldId id="547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30" r:id="rId45"/>
    <p:sldId id="531" r:id="rId46"/>
    <p:sldId id="576" r:id="rId47"/>
    <p:sldId id="533" r:id="rId48"/>
    <p:sldId id="468" r:id="rId49"/>
    <p:sldId id="469" r:id="rId50"/>
    <p:sldId id="470" r:id="rId51"/>
    <p:sldId id="471" r:id="rId52"/>
    <p:sldId id="472" r:id="rId53"/>
    <p:sldId id="546" r:id="rId5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mic Sans MS" panose="030F0702030302020204" pitchFamily="66" charset="0"/>
      <p:regular r:id="rId60"/>
      <p:bold r:id="rId61"/>
      <p:italic r:id="rId62"/>
      <p:boldItalic r:id="rId63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sen, Vincent" initials="JV" lastIdx="1" clrIdx="0">
    <p:extLst>
      <p:ext uri="{19B8F6BF-5375-455C-9EA6-DF929625EA0E}">
        <p15:presenceInfo xmlns:p15="http://schemas.microsoft.com/office/powerpoint/2012/main" userId="S-1-5-21-2032091107-1257326781-829235722-254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8" autoAdjust="0"/>
    <p:restoredTop sz="86355" autoAdjust="0"/>
  </p:normalViewPr>
  <p:slideViewPr>
    <p:cSldViewPr snapToGrid="0" showGuides="1">
      <p:cViewPr varScale="1">
        <p:scale>
          <a:sx n="98" d="100"/>
          <a:sy n="98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9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-21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6:16:09.589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FB6FAD4-2757-4F2B-A37A-D3E380F33B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39420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50/n7166/fig_tab/nature06252_F1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5AB0DA-A069-4D3B-B5ED-AD8739C483DB}" type="slidenum">
              <a:rPr lang="en-GB" altLang="en-US" sz="1200" smtClean="0"/>
              <a:pPr/>
              <a:t>13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169878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8B327C-674F-4E40-B027-994FE909ABEF}" type="slidenum">
              <a:rPr lang="en-GB" altLang="en-US" sz="1200" smtClean="0"/>
              <a:pPr/>
              <a:t>39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2681145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0DD9C-CE26-4043-AF93-B47C354341CB}" type="slidenum">
              <a:rPr lang="en-GB" altLang="en-US" smtClean="0"/>
              <a:pPr/>
              <a:t>42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4208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https://natureecoevocommunity.nature.com/posts/the-stickleback-wave-a-spatial-regime-shift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6FAD4-2757-4F2B-A37A-D3E380F33B3D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0264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Cnidaria (jellyfish, anemones, hydroids).</a:t>
            </a:r>
          </a:p>
        </p:txBody>
      </p:sp>
    </p:spTree>
    <p:extLst>
      <p:ext uri="{BB962C8B-B14F-4D97-AF65-F5344CB8AC3E}">
        <p14:creationId xmlns:p14="http://schemas.microsoft.com/office/powerpoint/2010/main" val="15539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Stag horn (bottom lef) pillar coral (top right)</a:t>
            </a:r>
          </a:p>
        </p:txBody>
      </p:sp>
    </p:spTree>
    <p:extLst>
      <p:ext uri="{BB962C8B-B14F-4D97-AF65-F5344CB8AC3E}">
        <p14:creationId xmlns:p14="http://schemas.microsoft.com/office/powerpoint/2010/main" val="78767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Predictions are denoted by lines and empirical data are denoted by black squares. The model that was run with a median algal–coral overgrowth rate of 8 cm2 yr-1 is shown with a black line and the upper rate of 14 cm2 yr-1 is shown with a red line. 1983 Massive disease induced mortality in the sea urchins</a:t>
            </a:r>
          </a:p>
        </p:txBody>
      </p:sp>
    </p:spTree>
    <p:extLst>
      <p:ext uri="{BB962C8B-B14F-4D97-AF65-F5344CB8AC3E}">
        <p14:creationId xmlns:p14="http://schemas.microsoft.com/office/powerpoint/2010/main" val="9953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>
                <a:hlinkClick r:id="rId3"/>
              </a:rPr>
              <a:t>Fig. 1</a:t>
            </a:r>
            <a:r>
              <a:rPr lang="en-GB" alt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33921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>
                <a:hlinkClick r:id="rId3"/>
              </a:rPr>
              <a:t>Fig. 1</a:t>
            </a:r>
            <a:r>
              <a:rPr lang="en-GB" alt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56912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>
                <a:hlinkClick r:id="rId3"/>
              </a:rPr>
              <a:t>Fig. 1</a:t>
            </a:r>
            <a:r>
              <a:rPr lang="en-GB" alt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723324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Stable and unstable equilibria are denoted by solid and open squares, respectively. Black denotes 8 cm2 yr-1, red denotes 14 cm2 yr-1. Blue lines, marked with appropriate dates, represent model predictions of the trajectory of reefs in Jamaica (see also </a:t>
            </a:r>
            <a:r>
              <a:rPr lang="en-GB" altLang="en-US">
                <a:hlinkClick r:id="rId3"/>
              </a:rPr>
              <a:t>Fig. 1</a:t>
            </a:r>
            <a:r>
              <a:rPr lang="en-GB" alt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44838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/>
              <a:t>Predictions are denoted by lines and empirical data are denoted by black squares. The model that was run with a median algal–coral overgrowth rate of 8 cm2 yr-1 is shown with a black line and the upper rate of 14 cm2 yr-1 is shown with a red line. 1983 Massive disease induced mortality in the sea urchins</a:t>
            </a:r>
          </a:p>
        </p:txBody>
      </p:sp>
    </p:spTree>
    <p:extLst>
      <p:ext uri="{BB962C8B-B14F-4D97-AF65-F5344CB8AC3E}">
        <p14:creationId xmlns:p14="http://schemas.microsoft.com/office/powerpoint/2010/main" val="279178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A9CD8-2CCE-4028-82AE-EF55545BAF8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041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C3BA-29EF-4BEA-B66B-52FE7E473C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485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863F3-30AC-4856-BD18-9E7D4008D4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082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3FF8F-DB28-427A-B5BC-6721717C985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081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DC131-6AEC-4205-9B29-443332F5B8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5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68A7E-9685-4686-B03E-E86B4CED987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98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00D-2CA3-4188-A175-7D13820335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096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781C1-86F9-4BE1-B2ED-A00C7889609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548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CAC15-30EC-4997-9AE9-D9F44E155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8399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92760-7830-486F-92ED-06E6735696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15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B161A-2533-4B53-9BDD-BBA5FBDC07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4894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C263C-F6F8-4416-BBE2-B5AAE8589C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477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1533E-2E9D-46F0-A0C2-697765C326D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07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EDA561-4FBB-4A13-A5D5-7953C6F7ABB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wmf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5.png"/><Relationship Id="rId4" Type="http://schemas.openxmlformats.org/officeDocument/2006/relationships/image" Target="../media/image7.wmf"/><Relationship Id="rId9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068513"/>
            <a:ext cx="8278813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/>
              <a:t>2023-24 </a:t>
            </a:r>
            <a:br>
              <a:rPr lang="en-US" sz="4000" dirty="0"/>
            </a:br>
            <a:r>
              <a:rPr lang="en-US" sz="2700" dirty="0"/>
              <a:t>3-1 </a:t>
            </a:r>
            <a:r>
              <a:rPr lang="en-US" sz="3100" dirty="0"/>
              <a:t>Alternative stable states, phase shifts and catastrophic transitions</a:t>
            </a:r>
            <a:r>
              <a:rPr lang="en-GB" sz="3100" dirty="0"/>
              <a:t>. Chaos and unpredictability</a:t>
            </a:r>
            <a:br>
              <a:rPr lang="en-US" sz="2700" dirty="0"/>
            </a:br>
            <a:r>
              <a:rPr lang="en-US" sz="4000" dirty="0"/>
              <a:t>Phase Shifts and Catastrophic Transitions </a:t>
            </a:r>
            <a:br>
              <a:rPr lang="en-GB" sz="4300" dirty="0">
                <a:cs typeface="Arial" charset="0"/>
              </a:rPr>
            </a:br>
            <a:endParaRPr lang="en-GB" sz="4300" dirty="0">
              <a:cs typeface="Arial" charset="0"/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57200" y="381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1524000" y="3592513"/>
            <a:ext cx="62484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Vincent Jansen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vincent.jansen@rhul.ac.uk</a:t>
            </a:r>
          </a:p>
        </p:txBody>
      </p:sp>
      <p:pic>
        <p:nvPicPr>
          <p:cNvPr id="4101" name="Picture 6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8438"/>
            <a:ext cx="201612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Other option if we change the carrying capacity (for different </a:t>
            </a:r>
            <a:r>
              <a:rPr lang="en-GB" altLang="en-US" sz="4000">
                <a:latin typeface="Symbol" panose="05050102010706020507" pitchFamily="18" charset="2"/>
              </a:rPr>
              <a:t>a</a:t>
            </a:r>
            <a:r>
              <a:rPr lang="en-GB" altLang="en-US" sz="4000"/>
              <a:t> and </a:t>
            </a:r>
            <a:r>
              <a:rPr lang="en-GB" altLang="en-US" sz="4000">
                <a:latin typeface="Symbol" panose="05050102010706020507" pitchFamily="18" charset="2"/>
              </a:rPr>
              <a:t>b</a:t>
            </a:r>
            <a:r>
              <a:rPr lang="en-GB" altLang="en-US" sz="4000"/>
              <a:t>)</a:t>
            </a:r>
            <a:endParaRPr lang="en-US" altLang="en-US" sz="4000"/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2051050" y="2238375"/>
            <a:ext cx="5384800" cy="3582988"/>
            <a:chOff x="2154" y="1715"/>
            <a:chExt cx="2681" cy="1648"/>
          </a:xfrm>
        </p:grpSpPr>
        <p:pic>
          <p:nvPicPr>
            <p:cNvPr id="2663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715"/>
              <a:ext cx="2681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8" name="AutoShape 5"/>
            <p:cNvSpPr>
              <a:spLocks noChangeArrowheads="1"/>
            </p:cNvSpPr>
            <p:nvPr/>
          </p:nvSpPr>
          <p:spPr bwMode="auto">
            <a:xfrm>
              <a:off x="2247" y="215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9" name="AutoShape 6"/>
            <p:cNvSpPr>
              <a:spLocks noChangeArrowheads="1"/>
            </p:cNvSpPr>
            <p:nvPr/>
          </p:nvSpPr>
          <p:spPr bwMode="auto">
            <a:xfrm>
              <a:off x="3465" y="326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60575" y="2233613"/>
            <a:ext cx="5256213" cy="3594100"/>
            <a:chOff x="1927" y="1372"/>
            <a:chExt cx="2662" cy="1637"/>
          </a:xfrm>
        </p:grpSpPr>
        <p:pic>
          <p:nvPicPr>
            <p:cNvPr id="2663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372"/>
              <a:ext cx="2662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AutoShape 9"/>
            <p:cNvSpPr>
              <a:spLocks noChangeArrowheads="1"/>
            </p:cNvSpPr>
            <p:nvPr/>
          </p:nvSpPr>
          <p:spPr bwMode="auto">
            <a:xfrm>
              <a:off x="2017" y="1801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5" name="AutoShape 10"/>
            <p:cNvSpPr>
              <a:spLocks noChangeArrowheads="1"/>
            </p:cNvSpPr>
            <p:nvPr/>
          </p:nvSpPr>
          <p:spPr bwMode="auto">
            <a:xfrm>
              <a:off x="3755" y="290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6" name="AutoShape 11"/>
            <p:cNvSpPr>
              <a:spLocks noChangeArrowheads="1"/>
            </p:cNvSpPr>
            <p:nvPr/>
          </p:nvSpPr>
          <p:spPr bwMode="auto">
            <a:xfrm>
              <a:off x="2753" y="236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105025" y="2230438"/>
            <a:ext cx="5278438" cy="3603625"/>
            <a:chOff x="863" y="1358"/>
            <a:chExt cx="2671" cy="1642"/>
          </a:xfrm>
        </p:grpSpPr>
        <p:pic>
          <p:nvPicPr>
            <p:cNvPr id="26630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" y="1358"/>
              <a:ext cx="2671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AutoShape 14"/>
            <p:cNvSpPr>
              <a:spLocks noChangeArrowheads="1"/>
            </p:cNvSpPr>
            <p:nvPr/>
          </p:nvSpPr>
          <p:spPr bwMode="auto">
            <a:xfrm>
              <a:off x="3221" y="2912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632" name="AutoShape 15"/>
            <p:cNvSpPr>
              <a:spLocks noChangeArrowheads="1"/>
            </p:cNvSpPr>
            <p:nvPr/>
          </p:nvSpPr>
          <p:spPr bwMode="auto">
            <a:xfrm>
              <a:off x="952" y="1786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7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04963"/>
            <a:ext cx="74168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2"/>
          <p:cNvGrpSpPr>
            <a:grpSpLocks/>
          </p:cNvGrpSpPr>
          <p:nvPr/>
        </p:nvGrpSpPr>
        <p:grpSpPr bwMode="auto">
          <a:xfrm>
            <a:off x="6319838" y="539750"/>
            <a:ext cx="1836737" cy="1016000"/>
            <a:chOff x="863" y="1358"/>
            <a:chExt cx="2671" cy="1642"/>
          </a:xfrm>
        </p:grpSpPr>
        <p:pic>
          <p:nvPicPr>
            <p:cNvPr id="2768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" y="1358"/>
              <a:ext cx="2671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82" name="AutoShape 4"/>
            <p:cNvSpPr>
              <a:spLocks noChangeArrowheads="1"/>
            </p:cNvSpPr>
            <p:nvPr/>
          </p:nvSpPr>
          <p:spPr bwMode="auto">
            <a:xfrm>
              <a:off x="3221" y="2912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3" name="AutoShape 5"/>
            <p:cNvSpPr>
              <a:spLocks noChangeArrowheads="1"/>
            </p:cNvSpPr>
            <p:nvPr/>
          </p:nvSpPr>
          <p:spPr bwMode="auto">
            <a:xfrm>
              <a:off x="952" y="1786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3563938" y="619125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4787900" y="61976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6" name="Line 11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7" name="Line 12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40200" y="2420938"/>
            <a:ext cx="3962400" cy="574675"/>
            <a:chOff x="2894" y="1125"/>
            <a:chExt cx="2496" cy="362"/>
          </a:xfrm>
        </p:grpSpPr>
        <p:sp>
          <p:nvSpPr>
            <p:cNvPr id="27679" name="AutoShape 14"/>
            <p:cNvSpPr>
              <a:spLocks noChangeArrowheads="1"/>
            </p:cNvSpPr>
            <p:nvPr/>
          </p:nvSpPr>
          <p:spPr bwMode="auto">
            <a:xfrm>
              <a:off x="2894" y="1125"/>
              <a:ext cx="2437" cy="362"/>
            </a:xfrm>
            <a:prstGeom prst="leftRightArrow">
              <a:avLst>
                <a:gd name="adj1" fmla="val 50000"/>
                <a:gd name="adj2" fmla="val 1346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0" name="Text Box 15"/>
            <p:cNvSpPr txBox="1">
              <a:spLocks noChangeArrowheads="1"/>
            </p:cNvSpPr>
            <p:nvPr/>
          </p:nvSpPr>
          <p:spPr bwMode="auto">
            <a:xfrm>
              <a:off x="3778" y="1179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144963" y="2060575"/>
            <a:ext cx="2659062" cy="511175"/>
            <a:chOff x="2837" y="1422"/>
            <a:chExt cx="1675" cy="322"/>
          </a:xfrm>
        </p:grpSpPr>
        <p:sp>
          <p:nvSpPr>
            <p:cNvPr id="27677" name="AutoShape 20"/>
            <p:cNvSpPr>
              <a:spLocks noChangeArrowheads="1"/>
            </p:cNvSpPr>
            <p:nvPr/>
          </p:nvSpPr>
          <p:spPr bwMode="auto">
            <a:xfrm>
              <a:off x="2837" y="1422"/>
              <a:ext cx="740" cy="322"/>
            </a:xfrm>
            <a:prstGeom prst="leftRightArrow">
              <a:avLst>
                <a:gd name="adj1" fmla="val 50000"/>
                <a:gd name="adj2" fmla="val 459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8" name="Text Box 21"/>
            <p:cNvSpPr txBox="1">
              <a:spLocks noChangeArrowheads="1"/>
            </p:cNvSpPr>
            <p:nvPr/>
          </p:nvSpPr>
          <p:spPr bwMode="auto">
            <a:xfrm>
              <a:off x="2900" y="1453"/>
              <a:ext cx="1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1</a:t>
              </a:r>
              <a:r>
                <a:rPr lang="en-GB" altLang="en-US" sz="1800">
                  <a:latin typeface="Arial" panose="020B0604020202020204" pitchFamily="34" charset="0"/>
                </a:rPr>
                <a:t> or 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2</a:t>
              </a:r>
              <a:endParaRPr lang="en-US" altLang="en-US" sz="1800" baseline="-25000">
                <a:latin typeface="Arial" panose="020B0604020202020204" pitchFamily="34" charset="0"/>
              </a:endParaRPr>
            </a:p>
          </p:txBody>
        </p:sp>
      </p:grpSp>
      <p:sp>
        <p:nvSpPr>
          <p:cNvPr id="27660" name="Line 22"/>
          <p:cNvSpPr>
            <a:spLocks noChangeShapeType="1"/>
          </p:cNvSpPr>
          <p:nvPr/>
        </p:nvSpPr>
        <p:spPr bwMode="auto">
          <a:xfrm flipV="1">
            <a:off x="4572000" y="3213100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1" name="Line 23"/>
          <p:cNvSpPr>
            <a:spLocks noChangeShapeType="1"/>
          </p:cNvSpPr>
          <p:nvPr/>
        </p:nvSpPr>
        <p:spPr bwMode="auto">
          <a:xfrm>
            <a:off x="4572000" y="5445125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2" name="Line 24"/>
          <p:cNvSpPr>
            <a:spLocks noChangeShapeType="1"/>
          </p:cNvSpPr>
          <p:nvPr/>
        </p:nvSpPr>
        <p:spPr bwMode="auto">
          <a:xfrm>
            <a:off x="7164388" y="549751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3" name="Line 25"/>
          <p:cNvSpPr>
            <a:spLocks noChangeShapeType="1"/>
          </p:cNvSpPr>
          <p:nvPr/>
        </p:nvSpPr>
        <p:spPr bwMode="auto">
          <a:xfrm flipV="1">
            <a:off x="2195513" y="33067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7664" name="Group 26"/>
          <p:cNvGrpSpPr>
            <a:grpSpLocks/>
          </p:cNvGrpSpPr>
          <p:nvPr/>
        </p:nvGrpSpPr>
        <p:grpSpPr bwMode="auto">
          <a:xfrm>
            <a:off x="4321175" y="588963"/>
            <a:ext cx="1577975" cy="963612"/>
            <a:chOff x="1927" y="1372"/>
            <a:chExt cx="2662" cy="1637"/>
          </a:xfrm>
        </p:grpSpPr>
        <p:pic>
          <p:nvPicPr>
            <p:cNvPr id="2767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372"/>
              <a:ext cx="2662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AutoShape 28"/>
            <p:cNvSpPr>
              <a:spLocks noChangeArrowheads="1"/>
            </p:cNvSpPr>
            <p:nvPr/>
          </p:nvSpPr>
          <p:spPr bwMode="auto">
            <a:xfrm>
              <a:off x="2017" y="1801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5" name="AutoShape 29"/>
            <p:cNvSpPr>
              <a:spLocks noChangeArrowheads="1"/>
            </p:cNvSpPr>
            <p:nvPr/>
          </p:nvSpPr>
          <p:spPr bwMode="auto">
            <a:xfrm>
              <a:off x="3755" y="290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6" name="AutoShape 30"/>
            <p:cNvSpPr>
              <a:spLocks noChangeArrowheads="1"/>
            </p:cNvSpPr>
            <p:nvPr/>
          </p:nvSpPr>
          <p:spPr bwMode="auto">
            <a:xfrm>
              <a:off x="2753" y="236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665" name="Group 31"/>
          <p:cNvGrpSpPr>
            <a:grpSpLocks/>
          </p:cNvGrpSpPr>
          <p:nvPr/>
        </p:nvGrpSpPr>
        <p:grpSpPr bwMode="auto">
          <a:xfrm>
            <a:off x="1722438" y="644525"/>
            <a:ext cx="1798637" cy="892175"/>
            <a:chOff x="2154" y="1715"/>
            <a:chExt cx="2681" cy="1648"/>
          </a:xfrm>
        </p:grpSpPr>
        <p:pic>
          <p:nvPicPr>
            <p:cNvPr id="27670" name="Picture 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715"/>
              <a:ext cx="2681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AutoShape 33"/>
            <p:cNvSpPr>
              <a:spLocks noChangeArrowheads="1"/>
            </p:cNvSpPr>
            <p:nvPr/>
          </p:nvSpPr>
          <p:spPr bwMode="auto">
            <a:xfrm>
              <a:off x="2247" y="215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2" name="AutoShape 34"/>
            <p:cNvSpPr>
              <a:spLocks noChangeArrowheads="1"/>
            </p:cNvSpPr>
            <p:nvPr/>
          </p:nvSpPr>
          <p:spPr bwMode="auto">
            <a:xfrm>
              <a:off x="3465" y="326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9891" name="Rectangle 35"/>
          <p:cNvSpPr>
            <a:spLocks noGrp="1"/>
          </p:cNvSpPr>
          <p:nvPr>
            <p:ph type="title"/>
          </p:nvPr>
        </p:nvSpPr>
        <p:spPr>
          <a:xfrm>
            <a:off x="265113" y="230188"/>
            <a:ext cx="8594725" cy="150177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/>
              <a:t>Alternative Stable States, </a:t>
            </a:r>
            <a:br>
              <a:rPr lang="en-GB" altLang="en-US"/>
            </a:br>
            <a:r>
              <a:rPr lang="en-GB" altLang="en-US"/>
              <a:t>Catastrophic transition</a:t>
            </a:r>
            <a:endParaRPr lang="en-US" altLang="en-US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1187450" y="1628775"/>
            <a:ext cx="4176713" cy="552450"/>
            <a:chOff x="766" y="1684"/>
            <a:chExt cx="2846" cy="348"/>
          </a:xfrm>
        </p:grpSpPr>
        <p:sp>
          <p:nvSpPr>
            <p:cNvPr id="27668" name="AutoShape 17"/>
            <p:cNvSpPr>
              <a:spLocks noChangeArrowheads="1"/>
            </p:cNvSpPr>
            <p:nvPr/>
          </p:nvSpPr>
          <p:spPr bwMode="auto">
            <a:xfrm>
              <a:off x="766" y="1684"/>
              <a:ext cx="2781" cy="348"/>
            </a:xfrm>
            <a:prstGeom prst="leftRightArrow">
              <a:avLst>
                <a:gd name="adj1" fmla="val 50000"/>
                <a:gd name="adj2" fmla="val 1598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69" name="Text Box 18"/>
            <p:cNvSpPr txBox="1">
              <a:spLocks noChangeArrowheads="1"/>
            </p:cNvSpPr>
            <p:nvPr/>
          </p:nvSpPr>
          <p:spPr bwMode="auto">
            <a:xfrm>
              <a:off x="2000" y="1723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2"/>
          <p:cNvGrpSpPr>
            <a:grpSpLocks/>
          </p:cNvGrpSpPr>
          <p:nvPr/>
        </p:nvGrpSpPr>
        <p:grpSpPr bwMode="auto">
          <a:xfrm>
            <a:off x="6319838" y="539750"/>
            <a:ext cx="1836737" cy="1016000"/>
            <a:chOff x="863" y="1358"/>
            <a:chExt cx="2671" cy="1642"/>
          </a:xfrm>
        </p:grpSpPr>
        <p:pic>
          <p:nvPicPr>
            <p:cNvPr id="2870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" y="1358"/>
              <a:ext cx="2671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6" name="AutoShape 4"/>
            <p:cNvSpPr>
              <a:spLocks noChangeArrowheads="1"/>
            </p:cNvSpPr>
            <p:nvPr/>
          </p:nvSpPr>
          <p:spPr bwMode="auto">
            <a:xfrm>
              <a:off x="3221" y="2912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07" name="AutoShape 5"/>
            <p:cNvSpPr>
              <a:spLocks noChangeArrowheads="1"/>
            </p:cNvSpPr>
            <p:nvPr/>
          </p:nvSpPr>
          <p:spPr bwMode="auto">
            <a:xfrm>
              <a:off x="952" y="1786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647825"/>
            <a:ext cx="7640638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1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sp>
        <p:nvSpPr>
          <p:cNvPr id="28678" name="Text Box 9"/>
          <p:cNvSpPr txBox="1">
            <a:spLocks noChangeArrowheads="1"/>
          </p:cNvSpPr>
          <p:nvPr/>
        </p:nvSpPr>
        <p:spPr bwMode="auto">
          <a:xfrm>
            <a:off x="4189413" y="619125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5786438" y="61976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8680" name="Line 11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81" name="Line 12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216025" y="2673350"/>
            <a:ext cx="4518025" cy="552450"/>
            <a:chOff x="766" y="1684"/>
            <a:chExt cx="2846" cy="348"/>
          </a:xfrm>
        </p:grpSpPr>
        <p:sp>
          <p:nvSpPr>
            <p:cNvPr id="28701" name="AutoShape 17"/>
            <p:cNvSpPr>
              <a:spLocks noChangeArrowheads="1"/>
            </p:cNvSpPr>
            <p:nvPr/>
          </p:nvSpPr>
          <p:spPr bwMode="auto">
            <a:xfrm>
              <a:off x="766" y="1684"/>
              <a:ext cx="2781" cy="348"/>
            </a:xfrm>
            <a:prstGeom prst="leftRightArrow">
              <a:avLst>
                <a:gd name="adj1" fmla="val 50000"/>
                <a:gd name="adj2" fmla="val 1598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02" name="Text Box 18"/>
            <p:cNvSpPr txBox="1">
              <a:spLocks noChangeArrowheads="1"/>
            </p:cNvSpPr>
            <p:nvPr/>
          </p:nvSpPr>
          <p:spPr bwMode="auto">
            <a:xfrm>
              <a:off x="2000" y="1723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4503738" y="2257425"/>
            <a:ext cx="2659062" cy="511175"/>
            <a:chOff x="2837" y="1422"/>
            <a:chExt cx="1675" cy="322"/>
          </a:xfrm>
        </p:grpSpPr>
        <p:sp>
          <p:nvSpPr>
            <p:cNvPr id="28699" name="AutoShape 20"/>
            <p:cNvSpPr>
              <a:spLocks noChangeArrowheads="1"/>
            </p:cNvSpPr>
            <p:nvPr/>
          </p:nvSpPr>
          <p:spPr bwMode="auto">
            <a:xfrm>
              <a:off x="2837" y="1422"/>
              <a:ext cx="740" cy="322"/>
            </a:xfrm>
            <a:prstGeom prst="leftRightArrow">
              <a:avLst>
                <a:gd name="adj1" fmla="val 50000"/>
                <a:gd name="adj2" fmla="val 459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00" name="Text Box 21"/>
            <p:cNvSpPr txBox="1">
              <a:spLocks noChangeArrowheads="1"/>
            </p:cNvSpPr>
            <p:nvPr/>
          </p:nvSpPr>
          <p:spPr bwMode="auto">
            <a:xfrm>
              <a:off x="2900" y="1453"/>
              <a:ext cx="1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1</a:t>
              </a:r>
              <a:r>
                <a:rPr lang="en-GB" altLang="en-US" sz="1800">
                  <a:latin typeface="Arial" panose="020B0604020202020204" pitchFamily="34" charset="0"/>
                </a:rPr>
                <a:t> or 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2</a:t>
              </a:r>
              <a:endParaRPr lang="en-US" altLang="en-US" sz="1800" baseline="-25000">
                <a:latin typeface="Arial" panose="020B0604020202020204" pitchFamily="34" charset="0"/>
              </a:endParaRPr>
            </a:p>
          </p:txBody>
        </p:sp>
      </p:grpSp>
      <p:sp>
        <p:nvSpPr>
          <p:cNvPr id="28685" name="Line 22"/>
          <p:cNvSpPr>
            <a:spLocks noChangeShapeType="1"/>
          </p:cNvSpPr>
          <p:nvPr/>
        </p:nvSpPr>
        <p:spPr bwMode="auto">
          <a:xfrm flipV="1">
            <a:off x="5424488" y="4017963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86" name="Line 23"/>
          <p:cNvSpPr>
            <a:spLocks noChangeShapeType="1"/>
          </p:cNvSpPr>
          <p:nvPr/>
        </p:nvSpPr>
        <p:spPr bwMode="auto">
          <a:xfrm>
            <a:off x="5424488" y="5457825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87" name="Line 24"/>
          <p:cNvSpPr>
            <a:spLocks noChangeShapeType="1"/>
          </p:cNvSpPr>
          <p:nvPr/>
        </p:nvSpPr>
        <p:spPr bwMode="auto">
          <a:xfrm>
            <a:off x="2373313" y="538321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688" name="Line 25"/>
          <p:cNvSpPr>
            <a:spLocks noChangeShapeType="1"/>
          </p:cNvSpPr>
          <p:nvPr/>
        </p:nvSpPr>
        <p:spPr bwMode="auto">
          <a:xfrm flipV="1">
            <a:off x="7561263" y="26082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8689" name="Group 26"/>
          <p:cNvGrpSpPr>
            <a:grpSpLocks/>
          </p:cNvGrpSpPr>
          <p:nvPr/>
        </p:nvGrpSpPr>
        <p:grpSpPr bwMode="auto">
          <a:xfrm>
            <a:off x="4321175" y="588963"/>
            <a:ext cx="1577975" cy="963612"/>
            <a:chOff x="1927" y="1372"/>
            <a:chExt cx="2662" cy="1637"/>
          </a:xfrm>
        </p:grpSpPr>
        <p:pic>
          <p:nvPicPr>
            <p:cNvPr id="28695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372"/>
              <a:ext cx="2662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6" name="AutoShape 28"/>
            <p:cNvSpPr>
              <a:spLocks noChangeArrowheads="1"/>
            </p:cNvSpPr>
            <p:nvPr/>
          </p:nvSpPr>
          <p:spPr bwMode="auto">
            <a:xfrm>
              <a:off x="2017" y="1801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697" name="AutoShape 29"/>
            <p:cNvSpPr>
              <a:spLocks noChangeArrowheads="1"/>
            </p:cNvSpPr>
            <p:nvPr/>
          </p:nvSpPr>
          <p:spPr bwMode="auto">
            <a:xfrm>
              <a:off x="3755" y="290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698" name="AutoShape 30"/>
            <p:cNvSpPr>
              <a:spLocks noChangeArrowheads="1"/>
            </p:cNvSpPr>
            <p:nvPr/>
          </p:nvSpPr>
          <p:spPr bwMode="auto">
            <a:xfrm>
              <a:off x="2753" y="236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690" name="Group 31"/>
          <p:cNvGrpSpPr>
            <a:grpSpLocks/>
          </p:cNvGrpSpPr>
          <p:nvPr/>
        </p:nvGrpSpPr>
        <p:grpSpPr bwMode="auto">
          <a:xfrm>
            <a:off x="1722438" y="644525"/>
            <a:ext cx="1798637" cy="892175"/>
            <a:chOff x="2154" y="1715"/>
            <a:chExt cx="2681" cy="1648"/>
          </a:xfrm>
        </p:grpSpPr>
        <p:pic>
          <p:nvPicPr>
            <p:cNvPr id="28692" name="Picture 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715"/>
              <a:ext cx="2681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3" name="AutoShape 33"/>
            <p:cNvSpPr>
              <a:spLocks noChangeArrowheads="1"/>
            </p:cNvSpPr>
            <p:nvPr/>
          </p:nvSpPr>
          <p:spPr bwMode="auto">
            <a:xfrm>
              <a:off x="2247" y="215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694" name="AutoShape 34"/>
            <p:cNvSpPr>
              <a:spLocks noChangeArrowheads="1"/>
            </p:cNvSpPr>
            <p:nvPr/>
          </p:nvSpPr>
          <p:spPr bwMode="auto">
            <a:xfrm>
              <a:off x="3465" y="326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4616450" y="1743538"/>
            <a:ext cx="3646201" cy="2264900"/>
          </a:xfrm>
          <a:prstGeom prst="line">
            <a:avLst/>
          </a:prstGeom>
          <a:ln w="1174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459" name="Rectangle 35"/>
          <p:cNvSpPr>
            <a:spLocks noGrp="1"/>
          </p:cNvSpPr>
          <p:nvPr>
            <p:ph type="title"/>
          </p:nvPr>
        </p:nvSpPr>
        <p:spPr>
          <a:xfrm>
            <a:off x="265113" y="230188"/>
            <a:ext cx="8594725" cy="150177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/>
              <a:t>Alternative Stable States, </a:t>
            </a:r>
            <a:br>
              <a:rPr lang="en-GB" altLang="en-US"/>
            </a:br>
            <a:r>
              <a:rPr lang="en-GB" altLang="en-US"/>
              <a:t>Catastrophic transition</a:t>
            </a:r>
            <a:endParaRPr lang="en-US" alt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945594" y="6237288"/>
            <a:ext cx="5288519" cy="12758"/>
          </a:xfrm>
          <a:prstGeom prst="line">
            <a:avLst/>
          </a:prstGeom>
          <a:ln w="1174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594225" y="1785938"/>
            <a:ext cx="3962400" cy="574675"/>
            <a:chOff x="2894" y="1125"/>
            <a:chExt cx="2496" cy="362"/>
          </a:xfrm>
        </p:grpSpPr>
        <p:sp>
          <p:nvSpPr>
            <p:cNvPr id="28703" name="AutoShape 14"/>
            <p:cNvSpPr>
              <a:spLocks noChangeArrowheads="1"/>
            </p:cNvSpPr>
            <p:nvPr/>
          </p:nvSpPr>
          <p:spPr bwMode="auto">
            <a:xfrm>
              <a:off x="2894" y="1125"/>
              <a:ext cx="2437" cy="362"/>
            </a:xfrm>
            <a:prstGeom prst="leftRightArrow">
              <a:avLst>
                <a:gd name="adj1" fmla="val 50000"/>
                <a:gd name="adj2" fmla="val 1346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04" name="Text Box 15"/>
            <p:cNvSpPr txBox="1">
              <a:spLocks noChangeArrowheads="1"/>
            </p:cNvSpPr>
            <p:nvPr/>
          </p:nvSpPr>
          <p:spPr bwMode="auto">
            <a:xfrm>
              <a:off x="3778" y="1179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 dirty="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071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Codim</a:t>
            </a:r>
            <a:r>
              <a:rPr lang="en-GB" altLang="en-US" dirty="0"/>
              <a:t> 2 Bifurcation diagram of LV competition model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1990" name="Text Box 8"/>
          <p:cNvSpPr txBox="1">
            <a:spLocks noChangeArrowheads="1"/>
          </p:cNvSpPr>
          <p:nvPr/>
        </p:nvSpPr>
        <p:spPr bwMode="auto">
          <a:xfrm>
            <a:off x="-373063" y="2019300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>
                <a:latin typeface="Times New Roman" panose="02020603050405020304" pitchFamily="18" charset="0"/>
              </a:rPr>
              <a:t>1</a:t>
            </a:r>
            <a:endParaRPr lang="en-US" altLang="en-US" sz="2400" i="1">
              <a:latin typeface="Symbol" panose="05050102010706020507" pitchFamily="18" charset="2"/>
            </a:endParaRPr>
          </a:p>
        </p:txBody>
      </p:sp>
      <p:sp>
        <p:nvSpPr>
          <p:cNvPr id="41991" name="Text Box 9"/>
          <p:cNvSpPr txBox="1">
            <a:spLocks noChangeArrowheads="1"/>
          </p:cNvSpPr>
          <p:nvPr/>
        </p:nvSpPr>
        <p:spPr bwMode="auto">
          <a:xfrm>
            <a:off x="5595938" y="5461000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>
                <a:latin typeface="Times New Roman" panose="02020603050405020304" pitchFamily="18" charset="0"/>
              </a:rPr>
              <a:t>2</a:t>
            </a:r>
            <a:endParaRPr lang="en-US" altLang="en-US" sz="2400" i="1">
              <a:latin typeface="Symbol" panose="05050102010706020507" pitchFamily="18" charset="2"/>
            </a:endParaRPr>
          </a:p>
        </p:txBody>
      </p:sp>
      <p:sp>
        <p:nvSpPr>
          <p:cNvPr id="41995" name="Text Box 15"/>
          <p:cNvSpPr txBox="1">
            <a:spLocks noChangeArrowheads="1"/>
          </p:cNvSpPr>
          <p:nvPr/>
        </p:nvSpPr>
        <p:spPr bwMode="auto">
          <a:xfrm>
            <a:off x="8688388" y="4552950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714337" y="2349500"/>
            <a:ext cx="3424237" cy="2376488"/>
            <a:chOff x="3551" y="1933"/>
            <a:chExt cx="2157" cy="1497"/>
          </a:xfrm>
        </p:grpSpPr>
        <p:pic>
          <p:nvPicPr>
            <p:cNvPr id="4199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" y="2121"/>
              <a:ext cx="1917" cy="1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9" name="Text Box 16"/>
            <p:cNvSpPr txBox="1">
              <a:spLocks noChangeArrowheads="1"/>
            </p:cNvSpPr>
            <p:nvPr/>
          </p:nvSpPr>
          <p:spPr bwMode="auto">
            <a:xfrm>
              <a:off x="4400" y="3212"/>
              <a:ext cx="70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 i="1">
                  <a:latin typeface="Times New Roman" panose="02020603050405020304" pitchFamily="18" charset="0"/>
                </a:rPr>
                <a:t>k</a:t>
              </a:r>
              <a:r>
                <a:rPr lang="en-GB" altLang="en-US" sz="1600" i="1" baseline="-25000">
                  <a:latin typeface="Times New Roman" panose="02020603050405020304" pitchFamily="18" charset="0"/>
                </a:rPr>
                <a:t>1/</a:t>
              </a:r>
              <a:r>
                <a:rPr lang="en-GB" altLang="en-US" sz="1600" i="1">
                  <a:latin typeface="Symbol" panose="05050102010706020507" pitchFamily="18" charset="2"/>
                </a:rPr>
                <a:t>/a</a:t>
              </a:r>
              <a:endParaRPr lang="en-US" altLang="en-US" sz="1600" i="1">
                <a:latin typeface="Symbol" panose="05050102010706020507" pitchFamily="18" charset="2"/>
              </a:endParaRPr>
            </a:p>
          </p:txBody>
        </p:sp>
        <p:sp>
          <p:nvSpPr>
            <p:cNvPr id="42000" name="Text Box 17"/>
            <p:cNvSpPr txBox="1">
              <a:spLocks noChangeArrowheads="1"/>
            </p:cNvSpPr>
            <p:nvPr/>
          </p:nvSpPr>
          <p:spPr bwMode="auto">
            <a:xfrm>
              <a:off x="4835" y="3218"/>
              <a:ext cx="7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600" i="1">
                  <a:latin typeface="Times New Roman" panose="02020603050405020304" pitchFamily="18" charset="0"/>
                </a:rPr>
                <a:t>k</a:t>
              </a:r>
              <a:r>
                <a:rPr lang="en-GB" altLang="en-US" sz="1600" i="1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 sz="1600" i="1">
                  <a:latin typeface="Symbol" panose="05050102010706020507" pitchFamily="18" charset="2"/>
                </a:rPr>
                <a:t>b</a:t>
              </a:r>
              <a:endParaRPr lang="en-US" altLang="en-US" sz="1600" i="1">
                <a:latin typeface="Symbol" panose="05050102010706020507" pitchFamily="18" charset="2"/>
              </a:endParaRPr>
            </a:p>
          </p:txBody>
        </p:sp>
        <p:sp>
          <p:nvSpPr>
            <p:cNvPr id="42001" name="Text Box 18"/>
            <p:cNvSpPr txBox="1">
              <a:spLocks noChangeArrowheads="1"/>
            </p:cNvSpPr>
            <p:nvPr/>
          </p:nvSpPr>
          <p:spPr bwMode="auto">
            <a:xfrm>
              <a:off x="3551" y="1933"/>
              <a:ext cx="7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>
                  <a:latin typeface="Times New Roman" panose="02020603050405020304" pitchFamily="18" charset="0"/>
                </a:rPr>
                <a:t>N</a:t>
              </a:r>
              <a:r>
                <a:rPr lang="en-GB" altLang="en-US" sz="2400" i="1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 sz="2400" i="1" baseline="30000">
                  <a:latin typeface="Times New Roman" panose="02020603050405020304" pitchFamily="18" charset="0"/>
                </a:rPr>
                <a:t>*</a:t>
              </a:r>
              <a:endParaRPr lang="en-US" altLang="en-US" sz="2400" i="1" baseline="30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6615" y="2647950"/>
            <a:ext cx="4878471" cy="3488099"/>
            <a:chOff x="-169210" y="2278458"/>
            <a:chExt cx="7119937" cy="4405395"/>
          </a:xfrm>
        </p:grpSpPr>
        <p:pic>
          <p:nvPicPr>
            <p:cNvPr id="21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" y="2842103"/>
              <a:ext cx="5905500" cy="363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321063" y="3895076"/>
              <a:ext cx="1729940" cy="583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Times New Roman" panose="02020603050405020304" pitchFamily="18" charset="0"/>
                </a:rPr>
                <a:t>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2</a:t>
              </a:r>
              <a:r>
                <a:rPr lang="en-GB" altLang="en-US" sz="2400" i="1" dirty="0">
                  <a:latin typeface="Times New Roman" panose="02020603050405020304" pitchFamily="18" charset="0"/>
                </a:rPr>
                <a:t>=k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1</a:t>
              </a:r>
              <a:r>
                <a:rPr lang="en-GB" altLang="en-US" sz="2400" i="1" dirty="0">
                  <a:latin typeface="Symbol" panose="05050102010706020507" pitchFamily="18" charset="2"/>
                </a:rPr>
                <a:t>/a</a:t>
              </a:r>
              <a:endParaRPr lang="en-US" altLang="en-US" sz="2400" i="1" dirty="0">
                <a:latin typeface="Symbol" panose="05050102010706020507" pitchFamily="18" charset="2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2425758" y="2589952"/>
              <a:ext cx="1599321" cy="583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Times New Roman" panose="02020603050405020304" pitchFamily="18" charset="0"/>
                </a:rPr>
                <a:t>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2</a:t>
              </a:r>
              <a:r>
                <a:rPr lang="en-GB" altLang="en-US" sz="2400" i="1" dirty="0">
                  <a:latin typeface="Times New Roman" panose="02020603050405020304" pitchFamily="18" charset="0"/>
                </a:rPr>
                <a:t>=k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1</a:t>
              </a:r>
              <a:r>
                <a:rPr lang="en-GB" altLang="en-US" sz="2400" i="1" dirty="0">
                  <a:latin typeface="Symbol" panose="05050102010706020507" pitchFamily="18" charset="2"/>
                </a:rPr>
                <a:t>b</a:t>
              </a:r>
              <a:endParaRPr lang="en-US" altLang="en-US" sz="2400" i="1" dirty="0">
                <a:latin typeface="Symbol" panose="05050102010706020507" pitchFamily="18" charset="2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5834715" y="6226653"/>
              <a:ext cx="1116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Times New Roman" panose="02020603050405020304" pitchFamily="18" charset="0"/>
                </a:rPr>
                <a:t>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1</a:t>
              </a:r>
              <a:endParaRPr lang="en-US" altLang="en-US" sz="2400" i="1" dirty="0">
                <a:latin typeface="Symbol" panose="05050102010706020507" pitchFamily="18" charset="2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-169210" y="2496028"/>
              <a:ext cx="1116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 i="1" dirty="0">
                  <a:latin typeface="Times New Roman" panose="02020603050405020304" pitchFamily="18" charset="0"/>
                </a:rPr>
                <a:t>k</a:t>
              </a:r>
              <a:r>
                <a:rPr lang="en-GB" altLang="en-US" sz="2400" i="1" baseline="-25000" dirty="0">
                  <a:latin typeface="Times New Roman" panose="02020603050405020304" pitchFamily="18" charset="0"/>
                </a:rPr>
                <a:t>2</a:t>
              </a:r>
              <a:endParaRPr lang="en-US" altLang="en-US" sz="2400" i="1" dirty="0">
                <a:latin typeface="Symbol" panose="05050102010706020507" pitchFamily="18" charset="2"/>
              </a:endParaRPr>
            </a:p>
          </p:txBody>
        </p:sp>
        <p:graphicFrame>
          <p:nvGraphicFramePr>
            <p:cNvPr id="2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5205728"/>
                </p:ext>
              </p:extLst>
            </p:nvPr>
          </p:nvGraphicFramePr>
          <p:xfrm>
            <a:off x="4918727" y="4701065"/>
            <a:ext cx="1444625" cy="115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rtwork" r:id="rId5" imgW="4657143" imgH="3715269" progId="Adobe.Illustrator.7">
                    <p:embed/>
                  </p:oleObj>
                </mc:Choice>
                <mc:Fallback>
                  <p:oleObj name="Artwork" r:id="rId5" imgW="4657143" imgH="3715269" progId="Adobe.Illustrator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8727" y="4701065"/>
                          <a:ext cx="1444625" cy="1152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2285326"/>
                </p:ext>
              </p:extLst>
            </p:nvPr>
          </p:nvGraphicFramePr>
          <p:xfrm>
            <a:off x="846790" y="2432528"/>
            <a:ext cx="1422400" cy="1125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rtwork" r:id="rId7" imgW="4619048" imgH="3657143" progId="Adobe.Illustrator.7">
                    <p:embed/>
                  </p:oleObj>
                </mc:Choice>
                <mc:Fallback>
                  <p:oleObj name="Artwork" r:id="rId7" imgW="4619048" imgH="3657143" progId="Adobe.Illustrator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790" y="2432528"/>
                          <a:ext cx="1422400" cy="1125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300158"/>
                </p:ext>
              </p:extLst>
            </p:nvPr>
          </p:nvGraphicFramePr>
          <p:xfrm>
            <a:off x="4211302" y="2278458"/>
            <a:ext cx="1488551" cy="1338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rtwork" r:id="rId9" imgW="4361905" imgH="3924848" progId="Adobe.Illustrator.7">
                    <p:embed/>
                  </p:oleObj>
                </mc:Choice>
                <mc:Fallback>
                  <p:oleObj name="Artwork" r:id="rId9" imgW="4361905" imgH="3924848" progId="Adobe.Illustrator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302" y="2278458"/>
                          <a:ext cx="1488551" cy="1338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994" name="AutoShape 13"/>
          <p:cNvSpPr>
            <a:spLocks noChangeArrowheads="1"/>
          </p:cNvSpPr>
          <p:nvPr/>
        </p:nvSpPr>
        <p:spPr bwMode="auto">
          <a:xfrm>
            <a:off x="877677" y="4638888"/>
            <a:ext cx="4836660" cy="281520"/>
          </a:xfrm>
          <a:prstGeom prst="rightArrow">
            <a:avLst>
              <a:gd name="adj1" fmla="val 50000"/>
              <a:gd name="adj2" fmla="val 5386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Generic situation</a:t>
            </a:r>
            <a:endParaRPr lang="en-US" altLang="en-US"/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Bifurcation diagram of the metapopulation with rescue effect</a:t>
            </a:r>
            <a:endParaRPr lang="en-US" alt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043238"/>
            <a:ext cx="4967287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2289175" y="30226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p</a:t>
            </a:r>
            <a:endParaRPr lang="en-US" altLang="en-US" sz="2400"/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7164388" y="606742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m</a:t>
            </a:r>
            <a:endParaRPr lang="en-US" altLang="en-US" sz="240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067175" y="3835400"/>
            <a:ext cx="6121400" cy="457200"/>
            <a:chOff x="2562" y="2371"/>
            <a:chExt cx="3856" cy="288"/>
          </a:xfrm>
        </p:grpSpPr>
        <p:sp>
          <p:nvSpPr>
            <p:cNvPr id="39946" name="Line 9"/>
            <p:cNvSpPr>
              <a:spLocks noChangeShapeType="1"/>
            </p:cNvSpPr>
            <p:nvPr/>
          </p:nvSpPr>
          <p:spPr bwMode="auto">
            <a:xfrm flipH="1" flipV="1">
              <a:off x="2562" y="2523"/>
              <a:ext cx="726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47" name="Text Box 10"/>
            <p:cNvSpPr txBox="1">
              <a:spLocks noChangeArrowheads="1"/>
            </p:cNvSpPr>
            <p:nvPr/>
          </p:nvSpPr>
          <p:spPr bwMode="auto">
            <a:xfrm>
              <a:off x="3379" y="2371"/>
              <a:ext cx="30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/>
                <a:t>Eigenvalue is 0 at this point</a:t>
              </a:r>
              <a:endParaRPr lang="en-US" altLang="en-US" sz="2400"/>
            </a:p>
          </p:txBody>
        </p:sp>
      </p:grpSp>
      <p:sp>
        <p:nvSpPr>
          <p:cNvPr id="250891" name="Text Box 11"/>
          <p:cNvSpPr txBox="1">
            <a:spLocks noChangeArrowheads="1"/>
          </p:cNvSpPr>
          <p:nvPr/>
        </p:nvSpPr>
        <p:spPr bwMode="auto">
          <a:xfrm>
            <a:off x="1763713" y="6384925"/>
            <a:ext cx="6840537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/>
              <a:t>A fold bifurcation (also called saddle-node)</a:t>
            </a: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6919416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Generic situation</a:t>
            </a:r>
            <a:endParaRPr lang="en-US" altLang="en-US"/>
          </a:p>
        </p:txBody>
      </p:sp>
      <p:pic>
        <p:nvPicPr>
          <p:cNvPr id="27957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065463"/>
            <a:ext cx="3609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406650"/>
            <a:ext cx="4964113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AutoShape 24"/>
          <p:cNvSpPr>
            <a:spLocks noChangeArrowheads="1"/>
          </p:cNvSpPr>
          <p:nvPr/>
        </p:nvSpPr>
        <p:spPr bwMode="auto">
          <a:xfrm>
            <a:off x="4900613" y="5521325"/>
            <a:ext cx="938212" cy="822325"/>
          </a:xfrm>
          <a:prstGeom prst="rightArrow">
            <a:avLst>
              <a:gd name="adj1" fmla="val 50000"/>
              <a:gd name="adj2" fmla="val 285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r</a:t>
            </a:r>
            <a:endParaRPr lang="en-US" altLang="en-US" sz="2400" i="1"/>
          </a:p>
        </p:txBody>
      </p:sp>
      <p:sp>
        <p:nvSpPr>
          <p:cNvPr id="45062" name="Text Box 25"/>
          <p:cNvSpPr txBox="1">
            <a:spLocks noChangeArrowheads="1"/>
          </p:cNvSpPr>
          <p:nvPr/>
        </p:nvSpPr>
        <p:spPr bwMode="auto">
          <a:xfrm>
            <a:off x="698500" y="2701925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h</a:t>
            </a:r>
            <a:endParaRPr lang="en-US" altLang="en-US" sz="2400" i="1"/>
          </a:p>
        </p:txBody>
      </p:sp>
      <p:sp>
        <p:nvSpPr>
          <p:cNvPr id="45063" name="Text Box 26"/>
          <p:cNvSpPr txBox="1">
            <a:spLocks noChangeArrowheads="1"/>
          </p:cNvSpPr>
          <p:nvPr/>
        </p:nvSpPr>
        <p:spPr bwMode="auto">
          <a:xfrm>
            <a:off x="5678488" y="3097213"/>
            <a:ext cx="134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x</a:t>
            </a:r>
            <a:endParaRPr lang="en-US" altLang="en-US" sz="2400" i="1"/>
          </a:p>
        </p:txBody>
      </p:sp>
      <p:grpSp>
        <p:nvGrpSpPr>
          <p:cNvPr id="45064" name="Group 32"/>
          <p:cNvGrpSpPr>
            <a:grpSpLocks/>
          </p:cNvGrpSpPr>
          <p:nvPr/>
        </p:nvGrpSpPr>
        <p:grpSpPr bwMode="auto">
          <a:xfrm rot="5400000" flipV="1">
            <a:off x="1630362" y="3592513"/>
            <a:ext cx="746125" cy="44450"/>
            <a:chOff x="1296" y="2163"/>
            <a:chExt cx="470" cy="28"/>
          </a:xfrm>
        </p:grpSpPr>
        <p:sp>
          <p:nvSpPr>
            <p:cNvPr id="45082" name="Line 33"/>
            <p:cNvSpPr>
              <a:spLocks noChangeShapeType="1"/>
            </p:cNvSpPr>
            <p:nvPr/>
          </p:nvSpPr>
          <p:spPr bwMode="auto">
            <a:xfrm>
              <a:off x="1296" y="2185"/>
              <a:ext cx="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83" name="Line 34"/>
            <p:cNvSpPr>
              <a:spLocks noChangeShapeType="1"/>
            </p:cNvSpPr>
            <p:nvPr/>
          </p:nvSpPr>
          <p:spPr bwMode="auto">
            <a:xfrm flipH="1">
              <a:off x="1640" y="218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84" name="Oval 35"/>
            <p:cNvSpPr>
              <a:spLocks noChangeArrowheads="1"/>
            </p:cNvSpPr>
            <p:nvPr/>
          </p:nvSpPr>
          <p:spPr bwMode="auto">
            <a:xfrm>
              <a:off x="1591" y="2163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065" name="Group 45"/>
          <p:cNvGrpSpPr>
            <a:grpSpLocks/>
          </p:cNvGrpSpPr>
          <p:nvPr/>
        </p:nvGrpSpPr>
        <p:grpSpPr bwMode="auto">
          <a:xfrm rot="5400000">
            <a:off x="4149726" y="3679825"/>
            <a:ext cx="1250950" cy="47625"/>
            <a:chOff x="2140" y="2558"/>
            <a:chExt cx="788" cy="30"/>
          </a:xfrm>
        </p:grpSpPr>
        <p:sp>
          <p:nvSpPr>
            <p:cNvPr id="45075" name="Line 28"/>
            <p:cNvSpPr>
              <a:spLocks noChangeShapeType="1"/>
            </p:cNvSpPr>
            <p:nvPr/>
          </p:nvSpPr>
          <p:spPr bwMode="auto">
            <a:xfrm>
              <a:off x="2140" y="2575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76" name="Line 29"/>
            <p:cNvSpPr>
              <a:spLocks noChangeShapeType="1"/>
            </p:cNvSpPr>
            <p:nvPr/>
          </p:nvSpPr>
          <p:spPr bwMode="auto">
            <a:xfrm flipH="1">
              <a:off x="2384" y="257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77" name="Oval 30"/>
            <p:cNvSpPr>
              <a:spLocks noChangeArrowheads="1"/>
            </p:cNvSpPr>
            <p:nvPr/>
          </p:nvSpPr>
          <p:spPr bwMode="auto">
            <a:xfrm>
              <a:off x="2335" y="2559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5078" name="Line 37"/>
            <p:cNvSpPr>
              <a:spLocks noChangeShapeType="1"/>
            </p:cNvSpPr>
            <p:nvPr/>
          </p:nvSpPr>
          <p:spPr bwMode="auto">
            <a:xfrm rot="10800000" flipV="1">
              <a:off x="2752" y="2576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79" name="Line 38"/>
            <p:cNvSpPr>
              <a:spLocks noChangeShapeType="1"/>
            </p:cNvSpPr>
            <p:nvPr/>
          </p:nvSpPr>
          <p:spPr bwMode="auto">
            <a:xfrm rot="10800000" flipH="1" flipV="1">
              <a:off x="2564" y="2576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80" name="Oval 39"/>
            <p:cNvSpPr>
              <a:spLocks noChangeArrowheads="1"/>
            </p:cNvSpPr>
            <p:nvPr/>
          </p:nvSpPr>
          <p:spPr bwMode="auto">
            <a:xfrm rot="10800000" flipV="1">
              <a:off x="2711" y="2560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5081" name="Oval 40"/>
            <p:cNvSpPr>
              <a:spLocks noChangeArrowheads="1"/>
            </p:cNvSpPr>
            <p:nvPr/>
          </p:nvSpPr>
          <p:spPr bwMode="auto">
            <a:xfrm rot="10800000" flipV="1">
              <a:off x="2523" y="2558"/>
              <a:ext cx="28" cy="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066" name="Group 41"/>
          <p:cNvGrpSpPr>
            <a:grpSpLocks/>
          </p:cNvGrpSpPr>
          <p:nvPr/>
        </p:nvGrpSpPr>
        <p:grpSpPr bwMode="auto">
          <a:xfrm rot="16200000" flipV="1">
            <a:off x="3543300" y="5238751"/>
            <a:ext cx="746125" cy="44450"/>
            <a:chOff x="1296" y="2163"/>
            <a:chExt cx="470" cy="28"/>
          </a:xfrm>
        </p:grpSpPr>
        <p:sp>
          <p:nvSpPr>
            <p:cNvPr id="45072" name="Line 42"/>
            <p:cNvSpPr>
              <a:spLocks noChangeShapeType="1"/>
            </p:cNvSpPr>
            <p:nvPr/>
          </p:nvSpPr>
          <p:spPr bwMode="auto">
            <a:xfrm>
              <a:off x="1296" y="2185"/>
              <a:ext cx="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73" name="Line 43"/>
            <p:cNvSpPr>
              <a:spLocks noChangeShapeType="1"/>
            </p:cNvSpPr>
            <p:nvPr/>
          </p:nvSpPr>
          <p:spPr bwMode="auto">
            <a:xfrm flipH="1">
              <a:off x="1640" y="218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74" name="Oval 44"/>
            <p:cNvSpPr>
              <a:spLocks noChangeArrowheads="1"/>
            </p:cNvSpPr>
            <p:nvPr/>
          </p:nvSpPr>
          <p:spPr bwMode="auto">
            <a:xfrm>
              <a:off x="1591" y="2163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5067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139113" cy="1231900"/>
          </a:xfrm>
        </p:spPr>
        <p:txBody>
          <a:bodyPr/>
          <a:lstStyle/>
          <a:p>
            <a:pPr eaLnBrk="1" hangingPunct="1"/>
            <a:r>
              <a:rPr lang="en-GB" altLang="en-US" sz="2800"/>
              <a:t>Generic codim 2 Bifurcation diagram</a:t>
            </a:r>
          </a:p>
          <a:p>
            <a:pPr eaLnBrk="1" hangingPunct="1"/>
            <a:r>
              <a:rPr lang="en-GB" altLang="en-US" sz="2800"/>
              <a:t>This is a cusp bifurcation</a:t>
            </a:r>
            <a:endParaRPr lang="en-US" altLang="en-US" sz="2800"/>
          </a:p>
        </p:txBody>
      </p:sp>
      <p:sp>
        <p:nvSpPr>
          <p:cNvPr id="45068" name="AutoShape 46"/>
          <p:cNvSpPr>
            <a:spLocks noChangeArrowheads="1"/>
          </p:cNvSpPr>
          <p:nvPr/>
        </p:nvSpPr>
        <p:spPr bwMode="auto">
          <a:xfrm>
            <a:off x="8440738" y="5222875"/>
            <a:ext cx="938212" cy="822325"/>
          </a:xfrm>
          <a:prstGeom prst="rightArrow">
            <a:avLst>
              <a:gd name="adj1" fmla="val 50000"/>
              <a:gd name="adj2" fmla="val 285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r</a:t>
            </a:r>
            <a:endParaRPr lang="en-US" altLang="en-US" sz="2400" i="1"/>
          </a:p>
        </p:txBody>
      </p:sp>
      <p:sp>
        <p:nvSpPr>
          <p:cNvPr id="28" name="Rectangle 27"/>
          <p:cNvSpPr/>
          <p:nvPr/>
        </p:nvSpPr>
        <p:spPr bwMode="auto">
          <a:xfrm>
            <a:off x="890588" y="3863975"/>
            <a:ext cx="509587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1965325" y="4122738"/>
            <a:ext cx="296863" cy="614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071" name="AutoShape 27"/>
          <p:cNvSpPr>
            <a:spLocks noChangeArrowheads="1"/>
          </p:cNvSpPr>
          <p:nvPr/>
        </p:nvSpPr>
        <p:spPr bwMode="auto">
          <a:xfrm>
            <a:off x="1439863" y="4435475"/>
            <a:ext cx="3965575" cy="255588"/>
          </a:xfrm>
          <a:prstGeom prst="rightArrow">
            <a:avLst>
              <a:gd name="adj1" fmla="val 50000"/>
              <a:gd name="adj2" fmla="val 3878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Generic situation</a:t>
            </a:r>
            <a:endParaRPr lang="en-US" altLang="en-US"/>
          </a:p>
        </p:txBody>
      </p:sp>
      <p:pic>
        <p:nvPicPr>
          <p:cNvPr id="27957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065463"/>
            <a:ext cx="3609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406650"/>
            <a:ext cx="4964113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AutoShape 24"/>
          <p:cNvSpPr>
            <a:spLocks noChangeArrowheads="1"/>
          </p:cNvSpPr>
          <p:nvPr/>
        </p:nvSpPr>
        <p:spPr bwMode="auto">
          <a:xfrm>
            <a:off x="4900613" y="5521325"/>
            <a:ext cx="938212" cy="822325"/>
          </a:xfrm>
          <a:prstGeom prst="rightArrow">
            <a:avLst>
              <a:gd name="adj1" fmla="val 50000"/>
              <a:gd name="adj2" fmla="val 285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r</a:t>
            </a:r>
            <a:endParaRPr lang="en-US" altLang="en-US" sz="2400" i="1"/>
          </a:p>
        </p:txBody>
      </p:sp>
      <p:sp>
        <p:nvSpPr>
          <p:cNvPr id="46086" name="Text Box 25"/>
          <p:cNvSpPr txBox="1">
            <a:spLocks noChangeArrowheads="1"/>
          </p:cNvSpPr>
          <p:nvPr/>
        </p:nvSpPr>
        <p:spPr bwMode="auto">
          <a:xfrm>
            <a:off x="698500" y="2701925"/>
            <a:ext cx="34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h</a:t>
            </a:r>
            <a:endParaRPr lang="en-US" altLang="en-US" sz="2400" i="1"/>
          </a:p>
        </p:txBody>
      </p:sp>
      <p:sp>
        <p:nvSpPr>
          <p:cNvPr id="46087" name="Text Box 26"/>
          <p:cNvSpPr txBox="1">
            <a:spLocks noChangeArrowheads="1"/>
          </p:cNvSpPr>
          <p:nvPr/>
        </p:nvSpPr>
        <p:spPr bwMode="auto">
          <a:xfrm>
            <a:off x="5678488" y="3097213"/>
            <a:ext cx="1343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x</a:t>
            </a:r>
            <a:endParaRPr lang="en-US" altLang="en-US" sz="2400" i="1"/>
          </a:p>
        </p:txBody>
      </p:sp>
      <p:sp>
        <p:nvSpPr>
          <p:cNvPr id="46088" name="AutoShape 27"/>
          <p:cNvSpPr>
            <a:spLocks noChangeArrowheads="1"/>
          </p:cNvSpPr>
          <p:nvPr/>
        </p:nvSpPr>
        <p:spPr bwMode="auto">
          <a:xfrm>
            <a:off x="1439863" y="4435475"/>
            <a:ext cx="3965575" cy="255588"/>
          </a:xfrm>
          <a:prstGeom prst="rightArrow">
            <a:avLst>
              <a:gd name="adj1" fmla="val 50000"/>
              <a:gd name="adj2" fmla="val 3878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46089" name="Group 32"/>
          <p:cNvGrpSpPr>
            <a:grpSpLocks/>
          </p:cNvGrpSpPr>
          <p:nvPr/>
        </p:nvGrpSpPr>
        <p:grpSpPr bwMode="auto">
          <a:xfrm rot="5400000" flipV="1">
            <a:off x="3292475" y="5087938"/>
            <a:ext cx="746125" cy="44450"/>
            <a:chOff x="1296" y="2163"/>
            <a:chExt cx="470" cy="28"/>
          </a:xfrm>
        </p:grpSpPr>
        <p:sp>
          <p:nvSpPr>
            <p:cNvPr id="46109" name="Line 33"/>
            <p:cNvSpPr>
              <a:spLocks noChangeShapeType="1"/>
            </p:cNvSpPr>
            <p:nvPr/>
          </p:nvSpPr>
          <p:spPr bwMode="auto">
            <a:xfrm>
              <a:off x="1296" y="2185"/>
              <a:ext cx="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10" name="Line 34"/>
            <p:cNvSpPr>
              <a:spLocks noChangeShapeType="1"/>
            </p:cNvSpPr>
            <p:nvPr/>
          </p:nvSpPr>
          <p:spPr bwMode="auto">
            <a:xfrm flipH="1">
              <a:off x="1640" y="218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11" name="Oval 35"/>
            <p:cNvSpPr>
              <a:spLocks noChangeArrowheads="1"/>
            </p:cNvSpPr>
            <p:nvPr/>
          </p:nvSpPr>
          <p:spPr bwMode="auto">
            <a:xfrm>
              <a:off x="1591" y="2163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090" name="Group 45"/>
          <p:cNvGrpSpPr>
            <a:grpSpLocks/>
          </p:cNvGrpSpPr>
          <p:nvPr/>
        </p:nvGrpSpPr>
        <p:grpSpPr bwMode="auto">
          <a:xfrm rot="5400000">
            <a:off x="4149726" y="3679825"/>
            <a:ext cx="1250950" cy="47625"/>
            <a:chOff x="2140" y="2558"/>
            <a:chExt cx="788" cy="30"/>
          </a:xfrm>
        </p:grpSpPr>
        <p:sp>
          <p:nvSpPr>
            <p:cNvPr id="46102" name="Line 28"/>
            <p:cNvSpPr>
              <a:spLocks noChangeShapeType="1"/>
            </p:cNvSpPr>
            <p:nvPr/>
          </p:nvSpPr>
          <p:spPr bwMode="auto">
            <a:xfrm>
              <a:off x="2140" y="2575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3" name="Line 29"/>
            <p:cNvSpPr>
              <a:spLocks noChangeShapeType="1"/>
            </p:cNvSpPr>
            <p:nvPr/>
          </p:nvSpPr>
          <p:spPr bwMode="auto">
            <a:xfrm flipH="1">
              <a:off x="2384" y="257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4" name="Oval 30"/>
            <p:cNvSpPr>
              <a:spLocks noChangeArrowheads="1"/>
            </p:cNvSpPr>
            <p:nvPr/>
          </p:nvSpPr>
          <p:spPr bwMode="auto">
            <a:xfrm>
              <a:off x="2335" y="2559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6105" name="Line 37"/>
            <p:cNvSpPr>
              <a:spLocks noChangeShapeType="1"/>
            </p:cNvSpPr>
            <p:nvPr/>
          </p:nvSpPr>
          <p:spPr bwMode="auto">
            <a:xfrm rot="10800000" flipV="1">
              <a:off x="2752" y="2576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6" name="Line 38"/>
            <p:cNvSpPr>
              <a:spLocks noChangeShapeType="1"/>
            </p:cNvSpPr>
            <p:nvPr/>
          </p:nvSpPr>
          <p:spPr bwMode="auto">
            <a:xfrm rot="10800000" flipH="1" flipV="1">
              <a:off x="2564" y="2576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7" name="Oval 39"/>
            <p:cNvSpPr>
              <a:spLocks noChangeArrowheads="1"/>
            </p:cNvSpPr>
            <p:nvPr/>
          </p:nvSpPr>
          <p:spPr bwMode="auto">
            <a:xfrm rot="10800000" flipV="1">
              <a:off x="2711" y="2560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6108" name="Oval 40"/>
            <p:cNvSpPr>
              <a:spLocks noChangeArrowheads="1"/>
            </p:cNvSpPr>
            <p:nvPr/>
          </p:nvSpPr>
          <p:spPr bwMode="auto">
            <a:xfrm rot="10800000" flipV="1">
              <a:off x="2523" y="2558"/>
              <a:ext cx="28" cy="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091" name="Group 41"/>
          <p:cNvGrpSpPr>
            <a:grpSpLocks/>
          </p:cNvGrpSpPr>
          <p:nvPr/>
        </p:nvGrpSpPr>
        <p:grpSpPr bwMode="auto">
          <a:xfrm rot="16200000" flipV="1">
            <a:off x="1698625" y="3694113"/>
            <a:ext cx="746125" cy="44450"/>
            <a:chOff x="1296" y="2163"/>
            <a:chExt cx="470" cy="28"/>
          </a:xfrm>
        </p:grpSpPr>
        <p:sp>
          <p:nvSpPr>
            <p:cNvPr id="46099" name="Line 42"/>
            <p:cNvSpPr>
              <a:spLocks noChangeShapeType="1"/>
            </p:cNvSpPr>
            <p:nvPr/>
          </p:nvSpPr>
          <p:spPr bwMode="auto">
            <a:xfrm>
              <a:off x="1296" y="2185"/>
              <a:ext cx="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0" name="Line 43"/>
            <p:cNvSpPr>
              <a:spLocks noChangeShapeType="1"/>
            </p:cNvSpPr>
            <p:nvPr/>
          </p:nvSpPr>
          <p:spPr bwMode="auto">
            <a:xfrm flipH="1">
              <a:off x="1640" y="2185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101" name="Oval 44"/>
            <p:cNvSpPr>
              <a:spLocks noChangeArrowheads="1"/>
            </p:cNvSpPr>
            <p:nvPr/>
          </p:nvSpPr>
          <p:spPr bwMode="auto">
            <a:xfrm>
              <a:off x="1591" y="2163"/>
              <a:ext cx="28" cy="2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46092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139113" cy="1231900"/>
          </a:xfrm>
        </p:spPr>
        <p:txBody>
          <a:bodyPr/>
          <a:lstStyle/>
          <a:p>
            <a:pPr eaLnBrk="1" hangingPunct="1"/>
            <a:r>
              <a:rPr lang="en-GB" altLang="en-US" sz="2800"/>
              <a:t>Generic codim 2 Bifurcation diagram</a:t>
            </a:r>
          </a:p>
          <a:p>
            <a:pPr eaLnBrk="1" hangingPunct="1"/>
            <a:r>
              <a:rPr lang="en-GB" altLang="en-US" sz="2800"/>
              <a:t>This is cusp bifurcation</a:t>
            </a:r>
            <a:endParaRPr lang="en-US" altLang="en-US" sz="2800"/>
          </a:p>
        </p:txBody>
      </p:sp>
      <p:sp>
        <p:nvSpPr>
          <p:cNvPr id="46093" name="AutoShape 46"/>
          <p:cNvSpPr>
            <a:spLocks noChangeArrowheads="1"/>
          </p:cNvSpPr>
          <p:nvPr/>
        </p:nvSpPr>
        <p:spPr bwMode="auto">
          <a:xfrm>
            <a:off x="8440738" y="5222875"/>
            <a:ext cx="938212" cy="822325"/>
          </a:xfrm>
          <a:prstGeom prst="rightArrow">
            <a:avLst>
              <a:gd name="adj1" fmla="val 50000"/>
              <a:gd name="adj2" fmla="val 2852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/>
              <a:t>r</a:t>
            </a:r>
            <a:endParaRPr lang="en-US" altLang="en-US" sz="2400" i="1"/>
          </a:p>
        </p:txBody>
      </p:sp>
      <p:pic>
        <p:nvPicPr>
          <p:cNvPr id="46094" name="Picture 28" descr="http://t1.gstatic.com/images?q=tbn:ANd9GcSwA8cXpKR9UYWoZK-0V7WoR0TIppnuG0tqSiIoDQrsfASkf_q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203325"/>
            <a:ext cx="638810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890588" y="3863975"/>
            <a:ext cx="509587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4443413" y="6026150"/>
            <a:ext cx="1343025" cy="115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4256088"/>
            <a:ext cx="296863" cy="614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6869113" y="2187575"/>
            <a:ext cx="1779587" cy="441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Coral Reefs</a:t>
            </a:r>
            <a:endParaRPr lang="en-US" altLang="en-US"/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8388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400"/>
              <a:t>Coral reefs are made out of colonies of “polyps”. Reef building corals belong to the </a:t>
            </a:r>
            <a:r>
              <a:rPr lang="en-US" altLang="en-US" sz="2400"/>
              <a:t>phylum Cnidaria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/>
              <a:t>Occur in nutrient poor waters </a:t>
            </a:r>
            <a:endParaRPr lang="en-US" altLang="en-US" sz="2400"/>
          </a:p>
          <a:p>
            <a:pPr eaLnBrk="1" hangingPunct="1">
              <a:lnSpc>
                <a:spcPct val="80000"/>
              </a:lnSpc>
            </a:pPr>
            <a:r>
              <a:rPr lang="en-GB" altLang="en-US" sz="2400"/>
              <a:t>They have tentacles to capture prey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/>
              <a:t>Polyps secrete calcium carbonate, that accumulate and forms the reef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400"/>
              <a:t>Reproduction mainly asexual through budding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GB" altLang="en-US" sz="240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1931988"/>
            <a:ext cx="3071813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0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Coral Reefs</a:t>
            </a:r>
            <a:endParaRPr lang="en-US" altLang="en-US"/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3421063" cy="4525963"/>
          </a:xfrm>
        </p:spPr>
        <p:txBody>
          <a:bodyPr/>
          <a:lstStyle/>
          <a:p>
            <a:pPr eaLnBrk="1" hangingPunct="1"/>
            <a:r>
              <a:rPr lang="en-GB" altLang="en-US"/>
              <a:t>Coral reefs are highly diverse both in terms of corals as in other marine animals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2032000"/>
            <a:ext cx="24479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1928813"/>
            <a:ext cx="441642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28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338"/>
            <a:ext cx="4824413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-26988"/>
            <a:ext cx="4800600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925"/>
            <a:ext cx="3906838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298825"/>
            <a:ext cx="4787900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3300413"/>
            <a:ext cx="443547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68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Outline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3-1 Alternative Stable States , </a:t>
            </a:r>
            <a:r>
              <a:rPr lang="en-US" sz="2800" dirty="0"/>
              <a:t>Phase Shifts and Catastrophic Transitions </a:t>
            </a: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>
                <a:solidFill>
                  <a:schemeClr val="bg2">
                    <a:lumMod val="90000"/>
                  </a:schemeClr>
                </a:solidFill>
              </a:rPr>
              <a:t>3-2 Chaos and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74914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674688" y="128588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/>
              <a:t>Coral Reefs</a:t>
            </a:r>
            <a:endParaRPr lang="en-US" altLang="en-US"/>
          </a:p>
        </p:txBody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8020050" cy="3622675"/>
          </a:xfrm>
        </p:spPr>
        <p:txBody>
          <a:bodyPr/>
          <a:lstStyle/>
          <a:p>
            <a:pPr eaLnBrk="1" hangingPunct="1"/>
            <a:r>
              <a:rPr lang="en-GB" altLang="en-US" dirty="0"/>
              <a:t>Corals compete for space with algae and </a:t>
            </a:r>
            <a:r>
              <a:rPr lang="en-GB" altLang="en-US" dirty="0" err="1"/>
              <a:t>macroalgae</a:t>
            </a:r>
            <a:endParaRPr lang="en-GB" altLang="en-US" dirty="0"/>
          </a:p>
          <a:p>
            <a:pPr eaLnBrk="1" hangingPunct="1"/>
            <a:r>
              <a:rPr lang="en-GB" altLang="en-US" dirty="0"/>
              <a:t>If space opens up all players will try to fill it</a:t>
            </a:r>
          </a:p>
          <a:p>
            <a:pPr eaLnBrk="1" hangingPunct="1"/>
            <a:r>
              <a:rPr lang="en-GB" altLang="en-US" dirty="0" err="1"/>
              <a:t>Macroalgae</a:t>
            </a:r>
            <a:r>
              <a:rPr lang="en-GB" altLang="en-US" dirty="0"/>
              <a:t> can overgrow a coral, coral can invade algal turfs 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4772025"/>
            <a:ext cx="5238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58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2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78288" y="6410325"/>
            <a:ext cx="5108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panose="030F0702030302020204" pitchFamily="66" charset="0"/>
              </a:rPr>
              <a:t>Blue tangs swimming in an elkhorn coral forest</a:t>
            </a:r>
          </a:p>
        </p:txBody>
      </p:sp>
    </p:spTree>
    <p:extLst>
      <p:ext uri="{BB962C8B-B14F-4D97-AF65-F5344CB8AC3E}">
        <p14:creationId xmlns:p14="http://schemas.microsoft.com/office/powerpoint/2010/main" val="22822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535613" y="6410325"/>
            <a:ext cx="367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Comic Sans MS" panose="030F0702030302020204" pitchFamily="66" charset="0"/>
              </a:rPr>
              <a:t>Coral overgrown with macroalgae</a:t>
            </a:r>
            <a:endParaRPr lang="en-US" altLang="en-US" sz="18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2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Coral reefs</a:t>
            </a:r>
            <a:endParaRPr lang="en-US" alt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4391025"/>
            <a:ext cx="4473575" cy="2368550"/>
          </a:xfrm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5087938" y="6149975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Parrot fish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2074863"/>
            <a:ext cx="23812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637213" y="4097338"/>
            <a:ext cx="31321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Diadema antillarum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(long spined sea urchin)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19125" y="1714500"/>
            <a:ext cx="46910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/>
              <a:t>Even though algae can overgrow coral, this normally is prevented through herbivores, who feed on the macroalgae 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36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ChangeArrowheads="1"/>
          </p:cNvSpPr>
          <p:nvPr/>
        </p:nvSpPr>
        <p:spPr bwMode="auto">
          <a:xfrm rot="-5400000">
            <a:off x="227806" y="4285457"/>
            <a:ext cx="2117725" cy="210343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63" name="AutoShape 3"/>
          <p:cNvSpPr>
            <a:spLocks noChangeArrowheads="1"/>
          </p:cNvSpPr>
          <p:nvPr/>
        </p:nvSpPr>
        <p:spPr bwMode="auto">
          <a:xfrm flipH="1">
            <a:off x="3554413" y="1608138"/>
            <a:ext cx="1612900" cy="1049337"/>
          </a:xfrm>
          <a:prstGeom prst="leftArrow">
            <a:avLst>
              <a:gd name="adj1" fmla="val 50000"/>
              <a:gd name="adj2" fmla="val 384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290513" y="1287463"/>
            <a:ext cx="3192462" cy="2857500"/>
            <a:chOff x="308" y="1426"/>
            <a:chExt cx="2011" cy="1800"/>
          </a:xfrm>
        </p:grpSpPr>
        <p:grpSp>
          <p:nvGrpSpPr>
            <p:cNvPr id="15388" name="Group 5"/>
            <p:cNvGrpSpPr>
              <a:grpSpLocks/>
            </p:cNvGrpSpPr>
            <p:nvPr/>
          </p:nvGrpSpPr>
          <p:grpSpPr bwMode="auto">
            <a:xfrm>
              <a:off x="308" y="1426"/>
              <a:ext cx="2011" cy="1770"/>
              <a:chOff x="542" y="2146"/>
              <a:chExt cx="2011" cy="1770"/>
            </a:xfrm>
          </p:grpSpPr>
          <p:sp>
            <p:nvSpPr>
              <p:cNvPr id="15390" name="Rectangle 6"/>
              <p:cNvSpPr>
                <a:spLocks noChangeArrowheads="1"/>
              </p:cNvSpPr>
              <p:nvPr/>
            </p:nvSpPr>
            <p:spPr bwMode="auto">
              <a:xfrm>
                <a:off x="542" y="2146"/>
                <a:ext cx="2011" cy="17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15391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" y="2306"/>
                <a:ext cx="1836" cy="1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389" name="Text Box 8"/>
            <p:cNvSpPr txBox="1">
              <a:spLocks noChangeArrowheads="1"/>
            </p:cNvSpPr>
            <p:nvPr/>
          </p:nvSpPr>
          <p:spPr bwMode="auto">
            <a:xfrm>
              <a:off x="1057" y="2976"/>
              <a:ext cx="10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coral</a:t>
              </a:r>
              <a:endParaRPr lang="en-US" altLang="en-US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365" name="Rectangle 9"/>
          <p:cNvSpPr>
            <a:spLocks noGrp="1"/>
          </p:cNvSpPr>
          <p:nvPr>
            <p:ph type="title"/>
          </p:nvPr>
        </p:nvSpPr>
        <p:spPr>
          <a:xfrm>
            <a:off x="715963" y="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Simplified Coral Reef Ecology</a:t>
            </a:r>
            <a:endParaRPr lang="en-US" altLang="en-US" sz="4000"/>
          </a:p>
        </p:txBody>
      </p:sp>
      <p:grpSp>
        <p:nvGrpSpPr>
          <p:cNvPr id="15366" name="Group 10"/>
          <p:cNvGrpSpPr>
            <a:grpSpLocks/>
          </p:cNvGrpSpPr>
          <p:nvPr/>
        </p:nvGrpSpPr>
        <p:grpSpPr bwMode="auto">
          <a:xfrm>
            <a:off x="2592388" y="5207000"/>
            <a:ext cx="2733675" cy="1425575"/>
            <a:chOff x="2735" y="731"/>
            <a:chExt cx="1961" cy="1004"/>
          </a:xfrm>
        </p:grpSpPr>
        <p:sp>
          <p:nvSpPr>
            <p:cNvPr id="15385" name="Rectangle 11"/>
            <p:cNvSpPr>
              <a:spLocks noChangeArrowheads="1"/>
            </p:cNvSpPr>
            <p:nvPr/>
          </p:nvSpPr>
          <p:spPr bwMode="auto">
            <a:xfrm>
              <a:off x="2735" y="731"/>
              <a:ext cx="1961" cy="9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8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" y="802"/>
              <a:ext cx="1741" cy="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7" name="Text Box 13"/>
            <p:cNvSpPr txBox="1">
              <a:spLocks noChangeArrowheads="1"/>
            </p:cNvSpPr>
            <p:nvPr/>
          </p:nvSpPr>
          <p:spPr bwMode="auto">
            <a:xfrm>
              <a:off x="3275" y="1456"/>
              <a:ext cx="1150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algal turf</a:t>
              </a:r>
              <a:endParaRPr lang="en-US" altLang="en-US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5367" name="Group 14"/>
          <p:cNvGrpSpPr>
            <a:grpSpLocks/>
          </p:cNvGrpSpPr>
          <p:nvPr/>
        </p:nvGrpSpPr>
        <p:grpSpPr bwMode="auto">
          <a:xfrm>
            <a:off x="5253038" y="1395413"/>
            <a:ext cx="3328987" cy="2568575"/>
            <a:chOff x="2672" y="2550"/>
            <a:chExt cx="2097" cy="1618"/>
          </a:xfrm>
        </p:grpSpPr>
        <p:sp>
          <p:nvSpPr>
            <p:cNvPr id="15382" name="Rectangle 15"/>
            <p:cNvSpPr>
              <a:spLocks noChangeArrowheads="1"/>
            </p:cNvSpPr>
            <p:nvPr/>
          </p:nvSpPr>
          <p:spPr bwMode="auto">
            <a:xfrm>
              <a:off x="2672" y="2550"/>
              <a:ext cx="2097" cy="16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83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679"/>
              <a:ext cx="1906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4" name="Rectangle 17"/>
            <p:cNvSpPr>
              <a:spLocks noChangeArrowheads="1"/>
            </p:cNvSpPr>
            <p:nvPr/>
          </p:nvSpPr>
          <p:spPr bwMode="auto">
            <a:xfrm>
              <a:off x="3311" y="3873"/>
              <a:ext cx="11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macroalgae</a:t>
              </a:r>
              <a:endParaRPr lang="en-US" altLang="en-US" sz="24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368" name="Text Box 18"/>
          <p:cNvSpPr txBox="1">
            <a:spLocks noChangeArrowheads="1"/>
          </p:cNvSpPr>
          <p:nvPr/>
        </p:nvSpPr>
        <p:spPr bwMode="auto">
          <a:xfrm>
            <a:off x="531813" y="5483225"/>
            <a:ext cx="2495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Overgrowing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69" name="Text Box 19"/>
          <p:cNvSpPr txBox="1">
            <a:spLocks noChangeArrowheads="1"/>
          </p:cNvSpPr>
          <p:nvPr/>
        </p:nvSpPr>
        <p:spPr bwMode="auto">
          <a:xfrm>
            <a:off x="3519488" y="1908175"/>
            <a:ext cx="2495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Overgrowing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70" name="AutoShape 20"/>
          <p:cNvSpPr>
            <a:spLocks noChangeArrowheads="1"/>
          </p:cNvSpPr>
          <p:nvPr/>
        </p:nvSpPr>
        <p:spPr bwMode="auto">
          <a:xfrm rot="16200000" flipV="1">
            <a:off x="5164932" y="4334669"/>
            <a:ext cx="1274762" cy="7810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71" name="AutoShape 21"/>
          <p:cNvSpPr>
            <a:spLocks noChangeArrowheads="1"/>
          </p:cNvSpPr>
          <p:nvPr/>
        </p:nvSpPr>
        <p:spPr bwMode="auto">
          <a:xfrm flipV="1">
            <a:off x="1479550" y="4352925"/>
            <a:ext cx="1120775" cy="88423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72" name="Text Box 22"/>
          <p:cNvSpPr txBox="1">
            <a:spLocks noChangeArrowheads="1"/>
          </p:cNvSpPr>
          <p:nvPr/>
        </p:nvSpPr>
        <p:spPr bwMode="auto">
          <a:xfrm>
            <a:off x="1382713" y="4286250"/>
            <a:ext cx="1917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Colonisation dead coral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73" name="Rectangle 23"/>
          <p:cNvSpPr>
            <a:spLocks noChangeArrowheads="1"/>
          </p:cNvSpPr>
          <p:nvPr/>
        </p:nvSpPr>
        <p:spPr bwMode="auto">
          <a:xfrm>
            <a:off x="4892675" y="4014788"/>
            <a:ext cx="1577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Vegetative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</a:rPr>
              <a:t>spread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243513" y="4206875"/>
            <a:ext cx="2117725" cy="2351088"/>
            <a:chOff x="3303" y="2650"/>
            <a:chExt cx="1334" cy="1481"/>
          </a:xfrm>
        </p:grpSpPr>
        <p:sp>
          <p:nvSpPr>
            <p:cNvPr id="15380" name="AutoShape 25"/>
            <p:cNvSpPr>
              <a:spLocks noChangeArrowheads="1"/>
            </p:cNvSpPr>
            <p:nvPr/>
          </p:nvSpPr>
          <p:spPr bwMode="auto">
            <a:xfrm flipH="1" flipV="1">
              <a:off x="3303" y="2650"/>
              <a:ext cx="1334" cy="148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9 w 21600"/>
                <a:gd name="T13" fmla="*/ 2917 h 21600"/>
                <a:gd name="T14" fmla="*/ 18232 w 21600"/>
                <a:gd name="T15" fmla="*/ 924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381" name="Rectangle 26"/>
            <p:cNvSpPr>
              <a:spLocks noChangeArrowheads="1"/>
            </p:cNvSpPr>
            <p:nvPr/>
          </p:nvSpPr>
          <p:spPr bwMode="auto">
            <a:xfrm>
              <a:off x="3664" y="3539"/>
              <a:ext cx="7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latin typeface="Times New Roman" panose="02020603050405020304" pitchFamily="18" charset="0"/>
                </a:rPr>
                <a:t>Grazing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366000" y="4814888"/>
            <a:ext cx="1778000" cy="2024062"/>
            <a:chOff x="4640" y="3033"/>
            <a:chExt cx="1120" cy="1275"/>
          </a:xfrm>
        </p:grpSpPr>
        <p:sp>
          <p:nvSpPr>
            <p:cNvPr id="15376" name="Rectangle 28"/>
            <p:cNvSpPr>
              <a:spLocks noChangeArrowheads="1"/>
            </p:cNvSpPr>
            <p:nvPr/>
          </p:nvSpPr>
          <p:spPr bwMode="auto">
            <a:xfrm>
              <a:off x="4640" y="3033"/>
              <a:ext cx="1120" cy="12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pic>
          <p:nvPicPr>
            <p:cNvPr id="15377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" y="3309"/>
              <a:ext cx="850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Rectangle 30"/>
            <p:cNvSpPr>
              <a:spLocks noChangeArrowheads="1"/>
            </p:cNvSpPr>
            <p:nvPr/>
          </p:nvSpPr>
          <p:spPr bwMode="auto">
            <a:xfrm>
              <a:off x="4661" y="4011"/>
              <a:ext cx="10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herbivores</a:t>
              </a:r>
              <a:endParaRPr lang="en-US" altLang="en-US" sz="24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379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159"/>
              <a:ext cx="627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61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The same information, put in a model</a:t>
            </a:r>
            <a:endParaRPr lang="en-US" altLang="en-US" sz="4000"/>
          </a:p>
        </p:txBody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795463"/>
            <a:ext cx="535146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996950" y="5260975"/>
            <a:ext cx="75612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chemeClr val="tx2"/>
                </a:solidFill>
              </a:rPr>
              <a:t>M, C and T describe the amount of space covered by </a:t>
            </a:r>
            <a:r>
              <a:rPr lang="en-GB" altLang="en-US" sz="2400" dirty="0" err="1">
                <a:solidFill>
                  <a:schemeClr val="tx2"/>
                </a:solidFill>
              </a:rPr>
              <a:t>Macroalgae</a:t>
            </a:r>
            <a:r>
              <a:rPr lang="en-GB" altLang="en-US" sz="2400" dirty="0">
                <a:solidFill>
                  <a:schemeClr val="tx2"/>
                </a:solidFill>
              </a:rPr>
              <a:t>, algal Turf and Coral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108450" y="6194425"/>
            <a:ext cx="516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From: </a:t>
            </a:r>
            <a:r>
              <a:rPr lang="en-GB" altLang="en-US" sz="2400" dirty="0" err="1"/>
              <a:t>Mumby</a:t>
            </a:r>
            <a:r>
              <a:rPr lang="en-GB" altLang="en-US" sz="2400" dirty="0"/>
              <a:t> et al. Nature (2007)</a:t>
            </a:r>
            <a:endParaRPr lang="en-US" altLang="en-US" sz="2400" dirty="0"/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2574925" y="4492625"/>
            <a:ext cx="3209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with </a:t>
            </a:r>
            <a:r>
              <a:rPr lang="en-GB" altLang="en-US" sz="2400" i="1"/>
              <a:t>T+M+C=1</a:t>
            </a:r>
            <a:endParaRPr lang="en-US" altLang="en-US" sz="2400" i="1"/>
          </a:p>
        </p:txBody>
      </p:sp>
    </p:spTree>
    <p:extLst>
      <p:ext uri="{BB962C8B-B14F-4D97-AF65-F5344CB8AC3E}">
        <p14:creationId xmlns:p14="http://schemas.microsoft.com/office/powerpoint/2010/main" val="220702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Isoclines for the coral reef model</a:t>
            </a:r>
            <a:endParaRPr lang="en-US" altLang="en-US" sz="4000"/>
          </a:p>
        </p:txBody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341563"/>
            <a:ext cx="4779963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2409825" y="3436938"/>
            <a:ext cx="96838" cy="96837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4" name="AutoShape 6"/>
          <p:cNvSpPr>
            <a:spLocks noChangeArrowheads="1"/>
          </p:cNvSpPr>
          <p:nvPr/>
        </p:nvSpPr>
        <p:spPr bwMode="auto">
          <a:xfrm>
            <a:off x="3381375" y="4189413"/>
            <a:ext cx="96838" cy="96837"/>
          </a:xfrm>
          <a:prstGeom prst="octagon">
            <a:avLst>
              <a:gd name="adj" fmla="val 2928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5" name="AutoShape 7"/>
          <p:cNvSpPr>
            <a:spLocks noChangeArrowheads="1"/>
          </p:cNvSpPr>
          <p:nvPr/>
        </p:nvSpPr>
        <p:spPr bwMode="auto">
          <a:xfrm>
            <a:off x="4864100" y="5005388"/>
            <a:ext cx="96838" cy="96837"/>
          </a:xfrm>
          <a:prstGeom prst="octagon">
            <a:avLst>
              <a:gd name="adj" fmla="val 2928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304925" y="24685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C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6569075" y="5303838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M</a:t>
            </a: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677863" y="5599113"/>
            <a:ext cx="77676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In the model, changing the amount of grazing, which determines the death rate of the </a:t>
            </a:r>
            <a:r>
              <a:rPr lang="en-GB" altLang="en-US" sz="2400" dirty="0" err="1"/>
              <a:t>macroalgae</a:t>
            </a:r>
            <a:r>
              <a:rPr lang="en-GB" altLang="en-US" sz="2400" dirty="0"/>
              <a:t>, is much the same as reducing the carrying capacity of the </a:t>
            </a:r>
            <a:r>
              <a:rPr lang="en-GB" altLang="en-US" sz="2400" dirty="0" err="1"/>
              <a:t>macroalgae</a:t>
            </a:r>
            <a:r>
              <a:rPr lang="en-GB" altLang="en-US" sz="2400" dirty="0"/>
              <a:t>.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8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520700"/>
            <a:ext cx="5715000" cy="1137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84175" y="6416675"/>
            <a:ext cx="7907338" cy="882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6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-5186363"/>
            <a:ext cx="5715000" cy="1137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820738" y="-207963"/>
            <a:ext cx="7907337" cy="8826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8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Bifurcation diagram for the </a:t>
            </a:r>
            <a:r>
              <a:rPr lang="en-GB" dirty="0" err="1"/>
              <a:t>Mumby</a:t>
            </a:r>
            <a:r>
              <a:rPr lang="en-GB" dirty="0"/>
              <a:t>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6" y="1504950"/>
            <a:ext cx="6600484" cy="4947453"/>
          </a:xfrm>
        </p:spPr>
      </p:pic>
    </p:spTree>
    <p:extLst>
      <p:ext uri="{BB962C8B-B14F-4D97-AF65-F5344CB8AC3E}">
        <p14:creationId xmlns:p14="http://schemas.microsoft.com/office/powerpoint/2010/main" val="73865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Dynamics of LV model and</a:t>
            </a:r>
            <a:br>
              <a:rPr lang="en-GB" altLang="en-US" dirty="0"/>
            </a:br>
            <a:r>
              <a:rPr lang="en-GB" altLang="en-US" dirty="0"/>
              <a:t>classification as bifurcations</a:t>
            </a:r>
            <a:endParaRPr lang="en-US" altLang="en-US" dirty="0"/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954213"/>
            <a:ext cx="683895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Line 5"/>
          <p:cNvSpPr>
            <a:spLocks noChangeShapeType="1"/>
          </p:cNvSpPr>
          <p:nvPr/>
        </p:nvSpPr>
        <p:spPr bwMode="auto">
          <a:xfrm>
            <a:off x="7529513" y="6508750"/>
            <a:ext cx="1250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685" name="Line 6"/>
          <p:cNvSpPr>
            <a:spLocks noChangeShapeType="1"/>
          </p:cNvSpPr>
          <p:nvPr/>
        </p:nvSpPr>
        <p:spPr bwMode="auto">
          <a:xfrm flipV="1">
            <a:off x="631825" y="2393950"/>
            <a:ext cx="0" cy="1022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419100" y="3424238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71687" name="Text Box 8"/>
          <p:cNvSpPr txBox="1">
            <a:spLocks noChangeArrowheads="1"/>
          </p:cNvSpPr>
          <p:nvPr/>
        </p:nvSpPr>
        <p:spPr bwMode="auto">
          <a:xfrm>
            <a:off x="6756400" y="6205538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Symbol" panose="05050102010706020507" pitchFamily="18" charset="2"/>
              </a:rPr>
              <a:t>1/b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71688" name="Text Box 9"/>
          <p:cNvSpPr txBox="1">
            <a:spLocks noChangeArrowheads="1"/>
          </p:cNvSpPr>
          <p:nvPr/>
        </p:nvSpPr>
        <p:spPr bwMode="auto">
          <a:xfrm>
            <a:off x="4633913" y="6180138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Arial" panose="020B0604020202020204" pitchFamily="34" charset="0"/>
              </a:rPr>
              <a:t>k</a:t>
            </a:r>
            <a:r>
              <a:rPr lang="en-GB" altLang="en-US" sz="2400" i="1" baseline="-25000" dirty="0">
                <a:latin typeface="Arial" panose="020B0604020202020204" pitchFamily="34" charset="0"/>
              </a:rPr>
              <a:t>1</a:t>
            </a:r>
            <a:r>
              <a:rPr lang="en-GB" altLang="en-US" sz="2400" i="1" dirty="0">
                <a:latin typeface="Arial" panose="020B0604020202020204" pitchFamily="34" charset="0"/>
              </a:rPr>
              <a:t>/k</a:t>
            </a:r>
            <a:r>
              <a:rPr lang="en-GB" altLang="en-US" sz="2400" i="1" baseline="-25000" dirty="0">
                <a:latin typeface="Arial" panose="020B0604020202020204" pitchFamily="34" charset="0"/>
              </a:rPr>
              <a:t>2</a:t>
            </a:r>
            <a:endParaRPr lang="en-US" altLang="en-US" sz="2400" i="1" baseline="-25000" dirty="0">
              <a:latin typeface="Arial" panose="020B0604020202020204" pitchFamily="34" charset="0"/>
            </a:endParaRPr>
          </a:p>
        </p:txBody>
      </p:sp>
      <p:sp>
        <p:nvSpPr>
          <p:cNvPr id="71689" name="Text Box 10"/>
          <p:cNvSpPr txBox="1">
            <a:spLocks noChangeArrowheads="1"/>
          </p:cNvSpPr>
          <p:nvPr/>
        </p:nvSpPr>
        <p:spPr bwMode="auto">
          <a:xfrm>
            <a:off x="989013" y="3827463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Arial" panose="020B0604020202020204" pitchFamily="34" charset="0"/>
              </a:rPr>
              <a:t>k</a:t>
            </a:r>
            <a:r>
              <a:rPr lang="en-GB" altLang="en-US" sz="2400" i="1" baseline="-25000" dirty="0">
                <a:latin typeface="Arial" panose="020B0604020202020204" pitchFamily="34" charset="0"/>
              </a:rPr>
              <a:t>1</a:t>
            </a:r>
            <a:r>
              <a:rPr lang="en-GB" altLang="en-US" sz="2400" i="1" dirty="0">
                <a:latin typeface="Arial" panose="020B0604020202020204" pitchFamily="34" charset="0"/>
              </a:rPr>
              <a:t>/k</a:t>
            </a:r>
            <a:r>
              <a:rPr lang="en-GB" altLang="en-US" sz="2400" i="1" baseline="-25000" dirty="0">
                <a:latin typeface="Arial" panose="020B0604020202020204" pitchFamily="34" charset="0"/>
              </a:rPr>
              <a:t>2</a:t>
            </a:r>
            <a:endParaRPr lang="en-US" altLang="en-US" sz="2400" i="1" baseline="-25000" dirty="0">
              <a:latin typeface="Arial" panose="020B0604020202020204" pitchFamily="34" charset="0"/>
            </a:endParaRPr>
          </a:p>
        </p:txBody>
      </p:sp>
      <p:graphicFrame>
        <p:nvGraphicFramePr>
          <p:cNvPr id="71690" name="Object 11"/>
          <p:cNvGraphicFramePr>
            <a:graphicFrameLocks noChangeAspect="1"/>
          </p:cNvGraphicFramePr>
          <p:nvPr/>
        </p:nvGraphicFramePr>
        <p:xfrm>
          <a:off x="5527675" y="2289175"/>
          <a:ext cx="1573213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3" imgW="4619048" imgH="3657143" progId="Adobe.Illustrator.7">
                  <p:embed/>
                </p:oleObj>
              </mc:Choice>
              <mc:Fallback>
                <p:oleObj name="Artwork" r:id="rId3" imgW="4619048" imgH="3657143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2289175"/>
                        <a:ext cx="1573213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1" name="Object 12"/>
          <p:cNvGraphicFramePr>
            <a:graphicFrameLocks noChangeAspect="1"/>
          </p:cNvGraphicFramePr>
          <p:nvPr/>
        </p:nvGraphicFramePr>
        <p:xfrm>
          <a:off x="2420938" y="4465638"/>
          <a:ext cx="1573212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5" imgW="4657143" imgH="3715269" progId="Adobe.Illustrator.7">
                  <p:embed/>
                </p:oleObj>
              </mc:Choice>
              <mc:Fallback>
                <p:oleObj name="Artwork" r:id="rId5" imgW="4657143" imgH="3715269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4465638"/>
                        <a:ext cx="1573212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2" name="Object 13"/>
          <p:cNvGraphicFramePr>
            <a:graphicFrameLocks noChangeAspect="1"/>
          </p:cNvGraphicFramePr>
          <p:nvPr/>
        </p:nvGraphicFramePr>
        <p:xfrm>
          <a:off x="2525713" y="2257425"/>
          <a:ext cx="1573212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7" imgW="4361905" imgH="3924848" progId="Adobe.Illustrator.7">
                  <p:embed/>
                </p:oleObj>
              </mc:Choice>
              <mc:Fallback>
                <p:oleObj name="Artwork" r:id="rId7" imgW="4361905" imgH="3924848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257425"/>
                        <a:ext cx="1573212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93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4383088"/>
            <a:ext cx="16494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54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Carribbean</a:t>
            </a:r>
            <a:r>
              <a:rPr lang="en-GB" altLang="en-US" dirty="0"/>
              <a:t> Coral Reefs</a:t>
            </a:r>
            <a:endParaRPr lang="en-US" altLang="en-US" dirty="0"/>
          </a:p>
        </p:txBody>
      </p:sp>
      <p:sp>
        <p:nvSpPr>
          <p:cNvPr id="35843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685800" y="1981200"/>
            <a:ext cx="8112125" cy="462915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In the early 1980’s Caribbean reefs experienced a sudden shift from coral dominated reefs to reefs with substantial </a:t>
            </a:r>
            <a:r>
              <a:rPr lang="en-US" altLang="en-US" dirty="0" err="1"/>
              <a:t>macroalgae</a:t>
            </a:r>
            <a:r>
              <a:rPr lang="en-US" altLang="en-US" dirty="0"/>
              <a:t> populations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This followed a time of chronic fishing of herbivores, hurricane damage and a die-off of </a:t>
            </a:r>
            <a:r>
              <a:rPr lang="en-US" altLang="en-US" i="1" dirty="0" err="1"/>
              <a:t>Diadema</a:t>
            </a:r>
            <a:r>
              <a:rPr lang="en-US" altLang="en-US" i="1" dirty="0"/>
              <a:t> </a:t>
            </a:r>
            <a:r>
              <a:rPr lang="en-US" altLang="en-US" i="1" dirty="0" err="1"/>
              <a:t>antillarum</a:t>
            </a:r>
            <a:r>
              <a:rPr lang="en-US" altLang="en-US" i="1" dirty="0"/>
              <a:t> </a:t>
            </a:r>
            <a:r>
              <a:rPr lang="en-US" altLang="en-US" dirty="0"/>
              <a:t>in 1983</a:t>
            </a:r>
          </a:p>
        </p:txBody>
      </p:sp>
    </p:spTree>
    <p:extLst>
      <p:ext uri="{BB962C8B-B14F-4D97-AF65-F5344CB8AC3E}">
        <p14:creationId xmlns:p14="http://schemas.microsoft.com/office/powerpoint/2010/main" val="240890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85800" y="-19050"/>
            <a:ext cx="7772400" cy="1143000"/>
          </a:xfrm>
        </p:spPr>
        <p:txBody>
          <a:bodyPr/>
          <a:lstStyle/>
          <a:p>
            <a:pPr eaLnBrk="1" hangingPunct="1"/>
            <a:br>
              <a:rPr lang="en-US" altLang="en-US" sz="4000"/>
            </a:br>
            <a:r>
              <a:rPr lang="en-US" altLang="en-US" sz="4000"/>
              <a:t>Coral cover in Jamaican reefs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762000" y="5661025"/>
            <a:ext cx="7772400" cy="132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Predictions are denoted by lines and empirical data are denoted by black squares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66813"/>
            <a:ext cx="5715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02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Data explained using alternative stable states</a:t>
            </a:r>
            <a:endParaRPr lang="en-US" altLang="en-US" sz="400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8" y="1714500"/>
            <a:ext cx="6070599" cy="45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9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Data explained using alternative stable states</a:t>
            </a:r>
            <a:endParaRPr lang="en-US" altLang="en-US" sz="400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6078" y="1714500"/>
            <a:ext cx="6070599" cy="4550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000" y="6207707"/>
            <a:ext cx="594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trike="sngStrike" dirty="0"/>
              <a:t>Grazing </a:t>
            </a:r>
            <a:r>
              <a:rPr lang="en-GB" dirty="0"/>
              <a:t>   Carrying capacity </a:t>
            </a:r>
            <a:r>
              <a:rPr lang="en-GB" i="1" dirty="0"/>
              <a:t>k</a:t>
            </a:r>
            <a:r>
              <a:rPr lang="en-GB" i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891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04963"/>
            <a:ext cx="74168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2"/>
          <p:cNvGrpSpPr>
            <a:grpSpLocks/>
          </p:cNvGrpSpPr>
          <p:nvPr/>
        </p:nvGrpSpPr>
        <p:grpSpPr bwMode="auto">
          <a:xfrm>
            <a:off x="6319838" y="539750"/>
            <a:ext cx="1836737" cy="1016000"/>
            <a:chOff x="863" y="1358"/>
            <a:chExt cx="2671" cy="1642"/>
          </a:xfrm>
        </p:grpSpPr>
        <p:pic>
          <p:nvPicPr>
            <p:cNvPr id="2768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" y="1358"/>
              <a:ext cx="2671" cy="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82" name="AutoShape 4"/>
            <p:cNvSpPr>
              <a:spLocks noChangeArrowheads="1"/>
            </p:cNvSpPr>
            <p:nvPr/>
          </p:nvSpPr>
          <p:spPr bwMode="auto">
            <a:xfrm>
              <a:off x="3221" y="2912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3" name="AutoShape 5"/>
            <p:cNvSpPr>
              <a:spLocks noChangeArrowheads="1"/>
            </p:cNvSpPr>
            <p:nvPr/>
          </p:nvSpPr>
          <p:spPr bwMode="auto">
            <a:xfrm>
              <a:off x="952" y="1786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3563938" y="619125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5" name="Text Box 10"/>
          <p:cNvSpPr txBox="1">
            <a:spLocks noChangeArrowheads="1"/>
          </p:cNvSpPr>
          <p:nvPr/>
        </p:nvSpPr>
        <p:spPr bwMode="auto">
          <a:xfrm>
            <a:off x="4787900" y="61976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7656" name="Line 11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7" name="Line 12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140200" y="2420938"/>
            <a:ext cx="3962400" cy="574675"/>
            <a:chOff x="2894" y="1125"/>
            <a:chExt cx="2496" cy="362"/>
          </a:xfrm>
        </p:grpSpPr>
        <p:sp>
          <p:nvSpPr>
            <p:cNvPr id="27679" name="AutoShape 14"/>
            <p:cNvSpPr>
              <a:spLocks noChangeArrowheads="1"/>
            </p:cNvSpPr>
            <p:nvPr/>
          </p:nvSpPr>
          <p:spPr bwMode="auto">
            <a:xfrm>
              <a:off x="2894" y="1125"/>
              <a:ext cx="2437" cy="362"/>
            </a:xfrm>
            <a:prstGeom prst="leftRightArrow">
              <a:avLst>
                <a:gd name="adj1" fmla="val 50000"/>
                <a:gd name="adj2" fmla="val 1346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80" name="Text Box 15"/>
            <p:cNvSpPr txBox="1">
              <a:spLocks noChangeArrowheads="1"/>
            </p:cNvSpPr>
            <p:nvPr/>
          </p:nvSpPr>
          <p:spPr bwMode="auto">
            <a:xfrm>
              <a:off x="3778" y="1179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144963" y="2060575"/>
            <a:ext cx="2659062" cy="511175"/>
            <a:chOff x="2837" y="1422"/>
            <a:chExt cx="1675" cy="322"/>
          </a:xfrm>
        </p:grpSpPr>
        <p:sp>
          <p:nvSpPr>
            <p:cNvPr id="27677" name="AutoShape 20"/>
            <p:cNvSpPr>
              <a:spLocks noChangeArrowheads="1"/>
            </p:cNvSpPr>
            <p:nvPr/>
          </p:nvSpPr>
          <p:spPr bwMode="auto">
            <a:xfrm>
              <a:off x="2837" y="1422"/>
              <a:ext cx="740" cy="322"/>
            </a:xfrm>
            <a:prstGeom prst="leftRightArrow">
              <a:avLst>
                <a:gd name="adj1" fmla="val 50000"/>
                <a:gd name="adj2" fmla="val 459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8" name="Text Box 21"/>
            <p:cNvSpPr txBox="1">
              <a:spLocks noChangeArrowheads="1"/>
            </p:cNvSpPr>
            <p:nvPr/>
          </p:nvSpPr>
          <p:spPr bwMode="auto">
            <a:xfrm>
              <a:off x="2900" y="1453"/>
              <a:ext cx="16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latin typeface="Arial" panose="020B0604020202020204" pitchFamily="34" charset="0"/>
                </a:rPr>
                <a:t>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1</a:t>
              </a:r>
              <a:r>
                <a:rPr lang="en-GB" altLang="en-US" sz="1800">
                  <a:latin typeface="Arial" panose="020B0604020202020204" pitchFamily="34" charset="0"/>
                </a:rPr>
                <a:t> or N</a:t>
              </a:r>
              <a:r>
                <a:rPr lang="en-GB" altLang="en-US" sz="1800" baseline="-25000">
                  <a:latin typeface="Arial" panose="020B0604020202020204" pitchFamily="34" charset="0"/>
                </a:rPr>
                <a:t>2</a:t>
              </a:r>
              <a:endParaRPr lang="en-US" altLang="en-US" sz="1800" baseline="-25000">
                <a:latin typeface="Arial" panose="020B0604020202020204" pitchFamily="34" charset="0"/>
              </a:endParaRPr>
            </a:p>
          </p:txBody>
        </p:sp>
      </p:grpSp>
      <p:sp>
        <p:nvSpPr>
          <p:cNvPr id="27660" name="Line 22"/>
          <p:cNvSpPr>
            <a:spLocks noChangeShapeType="1"/>
          </p:cNvSpPr>
          <p:nvPr/>
        </p:nvSpPr>
        <p:spPr bwMode="auto">
          <a:xfrm flipV="1">
            <a:off x="4572000" y="3213100"/>
            <a:ext cx="0" cy="666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1" name="Line 23"/>
          <p:cNvSpPr>
            <a:spLocks noChangeShapeType="1"/>
          </p:cNvSpPr>
          <p:nvPr/>
        </p:nvSpPr>
        <p:spPr bwMode="auto">
          <a:xfrm>
            <a:off x="4572000" y="5445125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2" name="Line 24"/>
          <p:cNvSpPr>
            <a:spLocks noChangeShapeType="1"/>
          </p:cNvSpPr>
          <p:nvPr/>
        </p:nvSpPr>
        <p:spPr bwMode="auto">
          <a:xfrm>
            <a:off x="7164388" y="549751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3" name="Line 25"/>
          <p:cNvSpPr>
            <a:spLocks noChangeShapeType="1"/>
          </p:cNvSpPr>
          <p:nvPr/>
        </p:nvSpPr>
        <p:spPr bwMode="auto">
          <a:xfrm flipV="1">
            <a:off x="2195513" y="3306763"/>
            <a:ext cx="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7664" name="Group 26"/>
          <p:cNvGrpSpPr>
            <a:grpSpLocks/>
          </p:cNvGrpSpPr>
          <p:nvPr/>
        </p:nvGrpSpPr>
        <p:grpSpPr bwMode="auto">
          <a:xfrm>
            <a:off x="4321175" y="588963"/>
            <a:ext cx="1577975" cy="963612"/>
            <a:chOff x="1927" y="1372"/>
            <a:chExt cx="2662" cy="1637"/>
          </a:xfrm>
        </p:grpSpPr>
        <p:pic>
          <p:nvPicPr>
            <p:cNvPr id="2767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1372"/>
              <a:ext cx="2662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AutoShape 28"/>
            <p:cNvSpPr>
              <a:spLocks noChangeArrowheads="1"/>
            </p:cNvSpPr>
            <p:nvPr/>
          </p:nvSpPr>
          <p:spPr bwMode="auto">
            <a:xfrm>
              <a:off x="2017" y="1801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5" name="AutoShape 29"/>
            <p:cNvSpPr>
              <a:spLocks noChangeArrowheads="1"/>
            </p:cNvSpPr>
            <p:nvPr/>
          </p:nvSpPr>
          <p:spPr bwMode="auto">
            <a:xfrm>
              <a:off x="3755" y="290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6" name="AutoShape 30"/>
            <p:cNvSpPr>
              <a:spLocks noChangeArrowheads="1"/>
            </p:cNvSpPr>
            <p:nvPr/>
          </p:nvSpPr>
          <p:spPr bwMode="auto">
            <a:xfrm>
              <a:off x="2753" y="2363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665" name="Group 31"/>
          <p:cNvGrpSpPr>
            <a:grpSpLocks/>
          </p:cNvGrpSpPr>
          <p:nvPr/>
        </p:nvGrpSpPr>
        <p:grpSpPr bwMode="auto">
          <a:xfrm>
            <a:off x="1722438" y="644525"/>
            <a:ext cx="1798637" cy="892175"/>
            <a:chOff x="2154" y="1715"/>
            <a:chExt cx="2681" cy="1648"/>
          </a:xfrm>
        </p:grpSpPr>
        <p:pic>
          <p:nvPicPr>
            <p:cNvPr id="27670" name="Picture 3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715"/>
              <a:ext cx="2681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AutoShape 33"/>
            <p:cNvSpPr>
              <a:spLocks noChangeArrowheads="1"/>
            </p:cNvSpPr>
            <p:nvPr/>
          </p:nvSpPr>
          <p:spPr bwMode="auto">
            <a:xfrm>
              <a:off x="2247" y="215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72" name="AutoShape 34"/>
            <p:cNvSpPr>
              <a:spLocks noChangeArrowheads="1"/>
            </p:cNvSpPr>
            <p:nvPr/>
          </p:nvSpPr>
          <p:spPr bwMode="auto">
            <a:xfrm>
              <a:off x="3465" y="3267"/>
              <a:ext cx="61" cy="61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49891" name="Rectangle 35"/>
          <p:cNvSpPr>
            <a:spLocks noGrp="1"/>
          </p:cNvSpPr>
          <p:nvPr>
            <p:ph type="title"/>
          </p:nvPr>
        </p:nvSpPr>
        <p:spPr>
          <a:xfrm>
            <a:off x="265113" y="230188"/>
            <a:ext cx="8594725" cy="1501775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/>
              <a:t>Alternative Stable States, </a:t>
            </a:r>
            <a:br>
              <a:rPr lang="en-GB" altLang="en-US"/>
            </a:br>
            <a:r>
              <a:rPr lang="en-GB" altLang="en-US"/>
              <a:t>Catastrophic transition</a:t>
            </a:r>
            <a:endParaRPr lang="en-US" altLang="en-US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1187450" y="1628775"/>
            <a:ext cx="4176713" cy="552450"/>
            <a:chOff x="766" y="1684"/>
            <a:chExt cx="2846" cy="348"/>
          </a:xfrm>
        </p:grpSpPr>
        <p:sp>
          <p:nvSpPr>
            <p:cNvPr id="27668" name="AutoShape 17"/>
            <p:cNvSpPr>
              <a:spLocks noChangeArrowheads="1"/>
            </p:cNvSpPr>
            <p:nvPr/>
          </p:nvSpPr>
          <p:spPr bwMode="auto">
            <a:xfrm>
              <a:off x="766" y="1684"/>
              <a:ext cx="2781" cy="348"/>
            </a:xfrm>
            <a:prstGeom prst="leftRightArrow">
              <a:avLst>
                <a:gd name="adj1" fmla="val 50000"/>
                <a:gd name="adj2" fmla="val 1598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669" name="Text Box 18"/>
            <p:cNvSpPr txBox="1">
              <a:spLocks noChangeArrowheads="1"/>
            </p:cNvSpPr>
            <p:nvPr/>
          </p:nvSpPr>
          <p:spPr bwMode="auto">
            <a:xfrm>
              <a:off x="2000" y="1723"/>
              <a:ext cx="16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Arial" panose="020B0604020202020204" pitchFamily="34" charset="0"/>
                </a:rPr>
                <a:t>N</a:t>
              </a:r>
              <a:r>
                <a:rPr lang="en-GB" altLang="en-US" sz="20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12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Data explained using alternative stable states</a:t>
            </a:r>
            <a:endParaRPr lang="en-US" altLang="en-US" sz="4000"/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8" y="1714500"/>
            <a:ext cx="6070599" cy="45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5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685800" y="571500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Data explained using alternative stable states</a:t>
            </a:r>
            <a:endParaRPr lang="en-US" altLang="en-US" sz="4000"/>
          </a:p>
        </p:txBody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41475"/>
            <a:ext cx="57150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088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685800" y="-19050"/>
            <a:ext cx="7772400" cy="1143000"/>
          </a:xfrm>
        </p:spPr>
        <p:txBody>
          <a:bodyPr/>
          <a:lstStyle/>
          <a:p>
            <a:pPr eaLnBrk="1" hangingPunct="1"/>
            <a:br>
              <a:rPr lang="en-US" altLang="en-US" sz="4000"/>
            </a:br>
            <a:r>
              <a:rPr lang="en-US" altLang="en-US" sz="4000"/>
              <a:t>Coral cover in Jamaican reefs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762000" y="5661025"/>
            <a:ext cx="7772400" cy="132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Predictions are denoted by lines and empirical data are denoted by black squares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66813"/>
            <a:ext cx="5715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672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Coral reef recovery</a:t>
            </a:r>
            <a:endParaRPr lang="en-US" altLang="en-US"/>
          </a:p>
        </p:txBody>
      </p:sp>
      <p:sp>
        <p:nvSpPr>
          <p:cNvPr id="35843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685800" y="1981200"/>
            <a:ext cx="8112125" cy="462915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Reef coverage declined following a time of chronic fishing of herbivores, hurricane damage and a die-off of </a:t>
            </a:r>
            <a:r>
              <a:rPr lang="en-US" altLang="en-US" i="1" dirty="0" err="1"/>
              <a:t>Diadema</a:t>
            </a:r>
            <a:r>
              <a:rPr lang="en-US" altLang="en-US" i="1" dirty="0"/>
              <a:t> </a:t>
            </a:r>
            <a:r>
              <a:rPr lang="en-US" altLang="en-US" i="1" dirty="0" err="1"/>
              <a:t>antillarum</a:t>
            </a:r>
            <a:r>
              <a:rPr lang="en-US" altLang="en-US" i="1" dirty="0"/>
              <a:t> </a:t>
            </a:r>
            <a:r>
              <a:rPr lang="en-US" altLang="en-US" dirty="0"/>
              <a:t>in 1983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dirty="0"/>
              <a:t>Although </a:t>
            </a:r>
            <a:r>
              <a:rPr lang="en-US" altLang="en-US" i="1" dirty="0" err="1"/>
              <a:t>Diadema</a:t>
            </a:r>
            <a:r>
              <a:rPr lang="en-US" altLang="en-US" dirty="0"/>
              <a:t> beginning to return in some places, reef recovery is patchy and many reefs still have not recovered to previous levels of coverage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75753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13325"/>
            <a:ext cx="252095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Catastrophic transitions: management implications</a:t>
            </a:r>
            <a:endParaRPr lang="en-US" altLang="en-US"/>
          </a:p>
        </p:txBody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xfrm>
            <a:off x="685800" y="1695450"/>
            <a:ext cx="7772400" cy="4114800"/>
          </a:xfrm>
        </p:spPr>
        <p:txBody>
          <a:bodyPr/>
          <a:lstStyle/>
          <a:p>
            <a:pPr eaLnBrk="1" hangingPunct="1"/>
            <a:r>
              <a:rPr lang="en-GB" altLang="en-US" sz="2800"/>
              <a:t>If coral reefs, or other ecosystems  have alternative stable states, this has important management implications. </a:t>
            </a:r>
          </a:p>
          <a:p>
            <a:pPr eaLnBrk="1" hangingPunct="1"/>
            <a:r>
              <a:rPr lang="en-GB" altLang="en-US" sz="2800"/>
              <a:t>In general, prevent large perturbations and manage so that the basin of attraction of the desirable state is largest</a:t>
            </a:r>
          </a:p>
          <a:p>
            <a:pPr eaLnBrk="1" hangingPunct="1"/>
            <a:r>
              <a:rPr lang="en-GB" altLang="en-US" sz="2800"/>
              <a:t>For instance, through limiting overfishing of herbivores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7596188" y="5291138"/>
            <a:ext cx="0" cy="1027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 flipV="1">
            <a:off x="7091363" y="5576888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7088188" y="6207125"/>
            <a:ext cx="95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8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Transitions happen when</a:t>
            </a:r>
          </a:p>
          <a:p>
            <a:pPr marL="0" indent="0">
              <a:buNone/>
            </a:pPr>
            <a:r>
              <a:rPr lang="en-GB" dirty="0"/>
              <a:t>1/</a:t>
            </a:r>
            <a:r>
              <a:rPr lang="en-GB" dirty="0">
                <a:latin typeface="Symbol" panose="05050102010706020507" pitchFamily="18" charset="2"/>
              </a:rPr>
              <a:t>b</a:t>
            </a:r>
            <a:r>
              <a:rPr lang="en-GB" dirty="0"/>
              <a:t>=</a:t>
            </a:r>
            <a:r>
              <a:rPr lang="en-GB" i="1" dirty="0"/>
              <a:t>k</a:t>
            </a:r>
            <a:r>
              <a:rPr lang="en-GB" i="1" baseline="-25000" dirty="0"/>
              <a:t>1</a:t>
            </a:r>
            <a:r>
              <a:rPr lang="en-GB" i="1" dirty="0"/>
              <a:t>/k</a:t>
            </a:r>
            <a:r>
              <a:rPr lang="en-GB" i="1" baseline="-25000" dirty="0"/>
              <a:t>2</a:t>
            </a:r>
          </a:p>
          <a:p>
            <a:pPr marL="0" indent="0">
              <a:buNone/>
            </a:pPr>
            <a:r>
              <a:rPr lang="en-GB" dirty="0">
                <a:latin typeface="Symbol" panose="05050102010706020507" pitchFamily="18" charset="2"/>
              </a:rPr>
              <a:t>a</a:t>
            </a:r>
            <a:r>
              <a:rPr lang="en-GB" dirty="0"/>
              <a:t>=</a:t>
            </a:r>
            <a:r>
              <a:rPr lang="en-GB" i="1" dirty="0"/>
              <a:t>k</a:t>
            </a:r>
            <a:r>
              <a:rPr lang="en-GB" i="1" baseline="-25000" dirty="0"/>
              <a:t>1</a:t>
            </a:r>
            <a:r>
              <a:rPr lang="en-GB" i="1" dirty="0"/>
              <a:t>/k</a:t>
            </a:r>
            <a:r>
              <a:rPr lang="en-GB" i="1" baseline="-25000" dirty="0"/>
              <a:t>2</a:t>
            </a:r>
          </a:p>
          <a:p>
            <a:pPr marL="0" indent="0">
              <a:buNone/>
            </a:pPr>
            <a:endParaRPr lang="en-GB" i="1" baseline="-25000" dirty="0"/>
          </a:p>
          <a:p>
            <a:r>
              <a:rPr lang="en-GB" dirty="0"/>
              <a:t>Or, written differently, when</a:t>
            </a:r>
          </a:p>
          <a:p>
            <a:pPr marL="0" indent="0">
              <a:buNone/>
            </a:pPr>
            <a:r>
              <a:rPr lang="en-GB" i="1" dirty="0"/>
              <a:t>k</a:t>
            </a:r>
            <a:r>
              <a:rPr lang="en-GB" i="1" baseline="-25000" dirty="0"/>
              <a:t>2</a:t>
            </a:r>
            <a:r>
              <a:rPr lang="en-GB" i="1" dirty="0"/>
              <a:t>=k</a:t>
            </a:r>
            <a:r>
              <a:rPr lang="en-GB" i="1" baseline="-25000" dirty="0"/>
              <a:t>1</a:t>
            </a:r>
            <a:r>
              <a:rPr lang="en-GB" dirty="0"/>
              <a:t>/</a:t>
            </a:r>
            <a:r>
              <a:rPr lang="en-GB" dirty="0">
                <a:latin typeface="Symbol" panose="05050102010706020507" pitchFamily="18" charset="2"/>
              </a:rPr>
              <a:t>a</a:t>
            </a:r>
            <a:endParaRPr lang="en-GB" i="1" baseline="-25000" dirty="0"/>
          </a:p>
          <a:p>
            <a:pPr marL="0" indent="0">
              <a:buNone/>
            </a:pPr>
            <a:r>
              <a:rPr lang="en-GB" i="1" dirty="0"/>
              <a:t>k</a:t>
            </a:r>
            <a:r>
              <a:rPr lang="en-GB" i="1" baseline="-25000" dirty="0"/>
              <a:t>2</a:t>
            </a:r>
            <a:r>
              <a:rPr lang="en-GB" i="1" dirty="0"/>
              <a:t>=k</a:t>
            </a:r>
            <a:r>
              <a:rPr lang="en-GB" i="1" baseline="-25000" dirty="0"/>
              <a:t>1</a:t>
            </a:r>
            <a:r>
              <a:rPr lang="en-GB" dirty="0">
                <a:latin typeface="Symbol" panose="05050102010706020507" pitchFamily="18" charset="2"/>
              </a:rPr>
              <a:t>b</a:t>
            </a:r>
            <a:endParaRPr lang="en-GB" i="1" baseline="-25000" dirty="0"/>
          </a:p>
          <a:p>
            <a:pPr marL="0" indent="0">
              <a:buNone/>
            </a:pPr>
            <a:endParaRPr lang="en-GB" i="1" baseline="-25000" dirty="0"/>
          </a:p>
        </p:txBody>
      </p:sp>
      <p:sp>
        <p:nvSpPr>
          <p:cNvPr id="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Dynamics of LV model and</a:t>
            </a:r>
            <a:br>
              <a:rPr lang="en-GB" altLang="en-US" dirty="0"/>
            </a:br>
            <a:r>
              <a:rPr lang="en-GB" altLang="en-US" dirty="0"/>
              <a:t>classification as bifurcations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5337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Evidence</a:t>
            </a:r>
            <a:endParaRPr lang="en-US" altLang="en-US"/>
          </a:p>
        </p:txBody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Although a compelling story, it is not universally accepted that the decline of coral reefs is caused by alternative stable states.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One of the problems that it is hard to show in a real ecosystem that there are multiple stable states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See See Mumby et al. Oikos (2013)</a:t>
            </a:r>
            <a:r>
              <a:rPr lang="en-US" altLang="en-US"/>
              <a:t>, also </a:t>
            </a:r>
            <a:r>
              <a:rPr lang="en-GB" altLang="en-US"/>
              <a:t>Dudgeon et al. MEPS (2011)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263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67" y="1417638"/>
            <a:ext cx="9180467" cy="6232849"/>
          </a:xfrm>
        </p:spPr>
      </p:pic>
      <p:sp>
        <p:nvSpPr>
          <p:cNvPr id="5" name="Rectangle 4"/>
          <p:cNvSpPr/>
          <p:nvPr/>
        </p:nvSpPr>
        <p:spPr>
          <a:xfrm>
            <a:off x="-531845" y="0"/>
            <a:ext cx="10207689" cy="16383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wreck of the MV Florida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700" y="1351508"/>
            <a:ext cx="8420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+mj-lt"/>
              </a:rPr>
              <a:t>In June 1976 the MV Florida, on a voyage to Townsville, Queensland, carrying a cargo of </a:t>
            </a:r>
            <a:r>
              <a:rPr lang="en-GB" sz="2800" dirty="0" err="1">
                <a:latin typeface="+mj-lt"/>
              </a:rPr>
              <a:t>pozzalin</a:t>
            </a:r>
            <a:r>
              <a:rPr lang="en-GB" sz="2800" dirty="0">
                <a:latin typeface="+mj-lt"/>
              </a:rPr>
              <a:t>, ran ashore at Myrmidon Reef. The ship broke in two and spilled its cargo</a:t>
            </a:r>
            <a:endParaRPr lang="en-GB" sz="28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40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3360"/>
            <a:ext cx="8820150" cy="5368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445"/>
            <a:ext cx="8686800" cy="1305963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GB" sz="2800" dirty="0">
                <a:latin typeface="+mn-lt"/>
              </a:rPr>
              <a:t>The </a:t>
            </a:r>
            <a:r>
              <a:rPr lang="en-GB" sz="2800" dirty="0" err="1">
                <a:latin typeface="+mn-lt"/>
              </a:rPr>
              <a:t>pozzalin</a:t>
            </a:r>
            <a:r>
              <a:rPr lang="en-GB" sz="2800" dirty="0">
                <a:latin typeface="+mn-lt"/>
              </a:rPr>
              <a:t> washed away.  But five years later </a:t>
            </a:r>
            <a:r>
              <a:rPr lang="en-GB" sz="2800" dirty="0" err="1">
                <a:latin typeface="+mn-lt"/>
              </a:rPr>
              <a:t>macroalgae</a:t>
            </a:r>
            <a:r>
              <a:rPr lang="en-GB" sz="2800" dirty="0">
                <a:latin typeface="+mn-lt"/>
              </a:rPr>
              <a:t> still dominated the area where the cargo had been spilled</a:t>
            </a:r>
            <a:r>
              <a:rPr lang="en-GB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5305" y="6410135"/>
            <a:ext cx="487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</a:rPr>
              <a:t>From: Hatcher </a:t>
            </a:r>
            <a:r>
              <a:rPr lang="en-GB" sz="1600" i="1" dirty="0">
                <a:latin typeface="+mj-lt"/>
              </a:rPr>
              <a:t>Coral Reefs</a:t>
            </a:r>
            <a:r>
              <a:rPr lang="en-GB" sz="1600" dirty="0">
                <a:latin typeface="+mj-lt"/>
              </a:rPr>
              <a:t> 3, 4 (1984): 199-204</a:t>
            </a:r>
            <a:r>
              <a:rPr lang="en-GB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9655" y="3933635"/>
            <a:ext cx="2135545" cy="338554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0070C0"/>
                </a:solidFill>
                <a:latin typeface="+mj-lt"/>
              </a:rPr>
              <a:t>Macroalgae</a:t>
            </a:r>
            <a:r>
              <a:rPr lang="en-GB" sz="1600" dirty="0">
                <a:solidFill>
                  <a:srgbClr val="0070C0"/>
                </a:solidFill>
                <a:latin typeface="+mj-lt"/>
              </a:rPr>
              <a:t> dominated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805" y="4809935"/>
            <a:ext cx="2135545" cy="338554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+mj-lt"/>
              </a:rPr>
              <a:t>Coral dominated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0143991">
            <a:off x="936096" y="2701560"/>
            <a:ext cx="6136734" cy="646331"/>
          </a:xfrm>
          <a:prstGeom prst="rect">
            <a:avLst/>
          </a:prstGeom>
          <a:solidFill>
            <a:schemeClr val="bg1"/>
          </a:solidFill>
          <a:ln w="50800" cap="rnd">
            <a:solidFill>
              <a:srgbClr val="FF0000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Evidence or anecdote?</a:t>
            </a:r>
          </a:p>
        </p:txBody>
      </p:sp>
    </p:spTree>
    <p:extLst>
      <p:ext uri="{BB962C8B-B14F-4D97-AF65-F5344CB8AC3E}">
        <p14:creationId xmlns:p14="http://schemas.microsoft.com/office/powerpoint/2010/main" val="103478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Evidence</a:t>
            </a:r>
            <a:endParaRPr lang="en-US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/>
              <a:t>In general, it is difficult to show this conclusively, as:</a:t>
            </a:r>
          </a:p>
          <a:p>
            <a:pPr lvl="1" eaLnBrk="1" hangingPunct="1"/>
            <a:r>
              <a:rPr lang="en-GB" altLang="en-US" sz="2400" dirty="0"/>
              <a:t>Catastrophic shifts are rare events</a:t>
            </a:r>
          </a:p>
          <a:p>
            <a:pPr lvl="1" eaLnBrk="1" hangingPunct="1"/>
            <a:r>
              <a:rPr lang="en-GB" altLang="en-US" sz="2400" dirty="0"/>
              <a:t>Statistic methodology underdeveloped</a:t>
            </a:r>
          </a:p>
          <a:p>
            <a:pPr eaLnBrk="1" hangingPunct="1"/>
            <a:r>
              <a:rPr lang="en-GB" altLang="en-US" sz="2800" dirty="0"/>
              <a:t>To demonstrate alternative stable states one needs:</a:t>
            </a:r>
          </a:p>
          <a:p>
            <a:pPr lvl="1" eaLnBrk="1" hangingPunct="1"/>
            <a:r>
              <a:rPr lang="en-GB" altLang="en-US" sz="2400" dirty="0"/>
              <a:t>1. Repeated shifts</a:t>
            </a:r>
          </a:p>
          <a:p>
            <a:pPr lvl="1" eaLnBrk="1" hangingPunct="1"/>
            <a:r>
              <a:rPr lang="en-GB" altLang="en-US" sz="2400" dirty="0"/>
              <a:t>2. To show it is plausible that there are alternative stable states (fit data using models)</a:t>
            </a:r>
          </a:p>
          <a:p>
            <a:pPr lvl="1"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4586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/>
            </a:br>
            <a:r>
              <a:rPr lang="en-GB" b="1" dirty="0"/>
              <a:t>1. </a:t>
            </a:r>
            <a:r>
              <a:rPr lang="en-GB" dirty="0"/>
              <a:t>Repeated shifts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sz="2800" dirty="0"/>
              <a:t>A spatial regime shift in a large coastal ecosystem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Swedish marine bays can be dominated by large predatory fish (perch, pike) or the three-</a:t>
            </a:r>
            <a:r>
              <a:rPr lang="en-GB" dirty="0" err="1"/>
              <a:t>spined</a:t>
            </a:r>
            <a:r>
              <a:rPr lang="en-GB" dirty="0"/>
              <a:t> stickleback. </a:t>
            </a:r>
          </a:p>
          <a:p>
            <a:r>
              <a:rPr lang="en-GB" dirty="0"/>
              <a:t>&gt;13,000 surveys in 486 shallow bays during 1979–2017 show a shift in dominance that gradually spread.</a:t>
            </a:r>
          </a:p>
          <a:p>
            <a:r>
              <a:rPr lang="en-GB" dirty="0"/>
              <a:t>In this case the observation was repeatedly made in many lakes.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8625" y="5770116"/>
            <a:ext cx="490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Eklöf</a:t>
            </a:r>
            <a:r>
              <a:rPr lang="en-GB" sz="1600" dirty="0"/>
              <a:t>, </a:t>
            </a:r>
            <a:r>
              <a:rPr lang="en-GB" sz="1600" i="1" dirty="0"/>
              <a:t>et al.</a:t>
            </a:r>
            <a:r>
              <a:rPr lang="en-GB" sz="1600" dirty="0"/>
              <a:t> A spatial regime shift from predator to prey dominance in a large coastal ecosystem. </a:t>
            </a:r>
            <a:r>
              <a:rPr lang="en-GB" sz="1600" i="1" dirty="0" err="1"/>
              <a:t>Commun</a:t>
            </a:r>
            <a:r>
              <a:rPr lang="en-GB" sz="1600" i="1" dirty="0"/>
              <a:t> </a:t>
            </a:r>
            <a:r>
              <a:rPr lang="en-GB" sz="1600" i="1" dirty="0" err="1"/>
              <a:t>Biol</a:t>
            </a:r>
            <a:r>
              <a:rPr lang="en-GB" sz="1600" dirty="0"/>
              <a:t> </a:t>
            </a:r>
            <a:r>
              <a:rPr lang="en-GB" sz="1600" b="1" dirty="0"/>
              <a:t>3, </a:t>
            </a:r>
            <a:r>
              <a:rPr lang="en-GB" sz="1600" dirty="0"/>
              <a:t>459 (2020). https://doi.org/10.1038/s42003-020-01180-0</a:t>
            </a:r>
          </a:p>
        </p:txBody>
      </p:sp>
    </p:spTree>
    <p:extLst>
      <p:ext uri="{BB962C8B-B14F-4D97-AF65-F5344CB8AC3E}">
        <p14:creationId xmlns:p14="http://schemas.microsoft.com/office/powerpoint/2010/main" val="1926607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spatial regime shift in a large coastal ecosystem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2213"/>
            <a:ext cx="8229600" cy="39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47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14425"/>
            <a:ext cx="8493540" cy="5239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A spatial regime shift in a large coastal ecosystem</a:t>
            </a:r>
          </a:p>
        </p:txBody>
      </p:sp>
    </p:spTree>
    <p:extLst>
      <p:ext uri="{BB962C8B-B14F-4D97-AF65-F5344CB8AC3E}">
        <p14:creationId xmlns:p14="http://schemas.microsoft.com/office/powerpoint/2010/main" val="188940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spatial regime shift in a large coastal ecosystem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4242"/>
            <a:ext cx="8229600" cy="3617878"/>
          </a:xfrm>
        </p:spPr>
      </p:pic>
      <p:sp>
        <p:nvSpPr>
          <p:cNvPr id="5" name="Rectangle 4"/>
          <p:cNvSpPr/>
          <p:nvPr/>
        </p:nvSpPr>
        <p:spPr>
          <a:xfrm>
            <a:off x="345691" y="5793249"/>
            <a:ext cx="8430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The stickleback wave' sweeping across the greater Stockholm archipelago (SW Baltic Sea) during 39 years (1979-2017).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3038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2. Model fitting to show alternative stable states are plausible</a:t>
            </a:r>
            <a:endParaRPr lang="en-US" altLang="en-US" dirty="0"/>
          </a:p>
        </p:txBody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0907"/>
            <a:ext cx="9291638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968625" y="6265661"/>
            <a:ext cx="5913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</a:rPr>
              <a:t>Lake </a:t>
            </a:r>
            <a:r>
              <a:rPr lang="en-GB" altLang="en-US" sz="2400" dirty="0" err="1">
                <a:latin typeface="Arial" panose="020B0604020202020204" pitchFamily="34" charset="0"/>
              </a:rPr>
              <a:t>Myvatn</a:t>
            </a:r>
            <a:r>
              <a:rPr lang="en-GB" altLang="en-US" sz="2400" dirty="0">
                <a:latin typeface="Arial" panose="020B0604020202020204" pitchFamily="34" charset="0"/>
              </a:rPr>
              <a:t>, Iceland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Midges can be highly abundant</a:t>
            </a:r>
            <a:endParaRPr lang="en-US" altLang="en-US" sz="4000"/>
          </a:p>
        </p:txBody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2141538"/>
            <a:ext cx="3549650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49263" y="5815013"/>
            <a:ext cx="27955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latin typeface="Comic Sans MS" panose="030F0702030302020204" pitchFamily="66" charset="0"/>
              </a:rPr>
              <a:t>Swarms of</a:t>
            </a:r>
            <a:r>
              <a:rPr lang="en-GB" altLang="en-US" sz="2000" i="1">
                <a:latin typeface="Comic Sans MS" panose="030F0702030302020204" pitchFamily="66" charset="0"/>
              </a:rPr>
              <a:t>Tanytarsus gracilentus</a:t>
            </a:r>
            <a:endParaRPr lang="en-US" altLang="en-US" sz="2000" i="1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Bifurcations in the LV model</a:t>
            </a:r>
            <a:endParaRPr lang="en-US" altLang="en-US" dirty="0"/>
          </a:p>
        </p:txBody>
      </p:sp>
      <p:sp>
        <p:nvSpPr>
          <p:cNvPr id="4096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139113" cy="1231900"/>
          </a:xfrm>
        </p:spPr>
        <p:txBody>
          <a:bodyPr/>
          <a:lstStyle/>
          <a:p>
            <a:pPr eaLnBrk="1" hangingPunct="1"/>
            <a:r>
              <a:rPr lang="en-GB" altLang="en-US" sz="2800"/>
              <a:t>Codim 2 Bifurcation diagram of LV competition model</a:t>
            </a:r>
            <a:endParaRPr lang="en-US" altLang="en-US" sz="2800"/>
          </a:p>
        </p:txBody>
      </p:sp>
      <p:pic>
        <p:nvPicPr>
          <p:cNvPr id="4096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897188"/>
            <a:ext cx="59055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/>
          <p:cNvSpPr txBox="1">
            <a:spLocks noChangeArrowheads="1"/>
          </p:cNvSpPr>
          <p:nvPr/>
        </p:nvSpPr>
        <p:spPr bwMode="auto">
          <a:xfrm>
            <a:off x="3938743" y="2937103"/>
            <a:ext cx="1265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r>
              <a:rPr lang="en-GB" altLang="en-US" sz="2400" i="1" dirty="0">
                <a:latin typeface="Times New Roman" panose="02020603050405020304" pitchFamily="18" charset="0"/>
              </a:rPr>
              <a:t>=k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r>
              <a:rPr lang="en-GB" altLang="en-US" sz="2400" i="1" dirty="0">
                <a:latin typeface="Symbol" panose="05050102010706020507" pitchFamily="18" charset="2"/>
              </a:rPr>
              <a:t>/a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6" name="Text Box 13"/>
          <p:cNvSpPr txBox="1">
            <a:spLocks noChangeArrowheads="1"/>
          </p:cNvSpPr>
          <p:nvPr/>
        </p:nvSpPr>
        <p:spPr bwMode="auto">
          <a:xfrm>
            <a:off x="6797675" y="3332163"/>
            <a:ext cx="1116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r>
              <a:rPr lang="en-GB" altLang="en-US" sz="2400" i="1" dirty="0">
                <a:latin typeface="Times New Roman" panose="02020603050405020304" pitchFamily="18" charset="0"/>
              </a:rPr>
              <a:t>=k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r>
              <a:rPr lang="en-GB" altLang="en-US" sz="2400" i="1" dirty="0">
                <a:latin typeface="Symbol" panose="05050102010706020507" pitchFamily="18" charset="2"/>
              </a:rPr>
              <a:t>b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7" name="Text Box 14"/>
          <p:cNvSpPr txBox="1">
            <a:spLocks noChangeArrowheads="1"/>
          </p:cNvSpPr>
          <p:nvPr/>
        </p:nvSpPr>
        <p:spPr bwMode="auto">
          <a:xfrm>
            <a:off x="7189788" y="6281738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8" name="Text Box 15"/>
          <p:cNvSpPr txBox="1">
            <a:spLocks noChangeArrowheads="1"/>
          </p:cNvSpPr>
          <p:nvPr/>
        </p:nvSpPr>
        <p:spPr bwMode="auto">
          <a:xfrm>
            <a:off x="1185863" y="2551113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graphicFrame>
        <p:nvGraphicFramePr>
          <p:cNvPr id="40969" name="Object 1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933836646"/>
              </p:ext>
            </p:extLst>
          </p:nvPr>
        </p:nvGraphicFramePr>
        <p:xfrm>
          <a:off x="6273800" y="4756150"/>
          <a:ext cx="14446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3" imgW="4657143" imgH="3715269" progId="Adobe.Illustrator.7">
                  <p:embed/>
                </p:oleObj>
              </mc:Choice>
              <mc:Fallback>
                <p:oleObj name="Artwork" r:id="rId3" imgW="4657143" imgH="3715269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4756150"/>
                        <a:ext cx="14446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98296228"/>
              </p:ext>
            </p:extLst>
          </p:nvPr>
        </p:nvGraphicFramePr>
        <p:xfrm>
          <a:off x="2201863" y="2487613"/>
          <a:ext cx="142240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5" imgW="4619048" imgH="3657143" progId="Adobe.Illustrator.7">
                  <p:embed/>
                </p:oleObj>
              </mc:Choice>
              <mc:Fallback>
                <p:oleObj name="Artwork" r:id="rId5" imgW="4619048" imgH="3657143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2487613"/>
                        <a:ext cx="1422400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1790700" y="4102100"/>
            <a:ext cx="6092825" cy="255588"/>
          </a:xfrm>
          <a:prstGeom prst="rightArrow">
            <a:avLst>
              <a:gd name="adj1" fmla="val 50000"/>
              <a:gd name="adj2" fmla="val 5959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499567"/>
            <a:ext cx="1323975" cy="97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8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75" y="609600"/>
            <a:ext cx="9350375" cy="75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-498475" y="5984875"/>
            <a:ext cx="9867900" cy="2493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7219950" y="5640388"/>
            <a:ext cx="1746250" cy="617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5961063" y="6067425"/>
            <a:ext cx="393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From Ives et al. </a:t>
            </a:r>
            <a:r>
              <a:rPr lang="en-GB" altLang="en-US" sz="1800" i="1">
                <a:latin typeface="Arial" panose="020B0604020202020204" pitchFamily="34" charset="0"/>
              </a:rPr>
              <a:t>Nature </a:t>
            </a:r>
            <a:r>
              <a:rPr lang="en-GB" altLang="en-US" sz="1800">
                <a:latin typeface="Arial" panose="020B0604020202020204" pitchFamily="34" charset="0"/>
              </a:rPr>
              <a:t>2008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/>
              <a:t>Possible explanation:</a:t>
            </a:r>
            <a:br>
              <a:rPr lang="en-GB" altLang="en-US" sz="3200"/>
            </a:br>
            <a:r>
              <a:rPr lang="en-GB" altLang="en-US" sz="4000"/>
              <a:t>Alternative stable states</a:t>
            </a:r>
            <a:endParaRPr lang="en-US" altLang="en-US" sz="4000"/>
          </a:p>
        </p:txBody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752600"/>
            <a:ext cx="389572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Demonstrating existence of alternative stable states </a:t>
            </a:r>
            <a:endParaRPr lang="en-US" altLang="en-US" sz="4000" dirty="0"/>
          </a:p>
        </p:txBody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3 models are compared</a:t>
            </a:r>
          </a:p>
          <a:p>
            <a:pPr eaLnBrk="1" hangingPunct="1"/>
            <a:r>
              <a:rPr lang="en-GB" altLang="en-US"/>
              <a:t>Only the midge-algae detritus model has alternative stable states</a:t>
            </a:r>
          </a:p>
          <a:p>
            <a:pPr eaLnBrk="1" hangingPunct="1"/>
            <a:r>
              <a:rPr lang="en-GB" altLang="en-US"/>
              <a:t>This is best description given the data</a:t>
            </a:r>
            <a:endParaRPr lang="en-US" altLang="en-US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3709988"/>
            <a:ext cx="15582900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Learning outcomes</a:t>
            </a:r>
          </a:p>
        </p:txBody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800" dirty="0"/>
              <a:t>Understand how a change in carrying capacity can bring about a qualitative change in the dynamics: a bifurcation</a:t>
            </a:r>
          </a:p>
          <a:p>
            <a:pPr eaLnBrk="1" hangingPunct="1"/>
            <a:r>
              <a:rPr lang="en-GB" altLang="en-US" sz="2800" dirty="0"/>
              <a:t>Understand how a change in carrying capacity can bring about a qualitative change</a:t>
            </a:r>
          </a:p>
          <a:p>
            <a:pPr eaLnBrk="1" hangingPunct="1"/>
            <a:r>
              <a:rPr lang="en-GB" altLang="en-US" sz="2800" dirty="0"/>
              <a:t>the difference between a phase transition and catastrophic transition</a:t>
            </a:r>
          </a:p>
          <a:p>
            <a:pPr eaLnBrk="1" hangingPunct="1"/>
            <a:r>
              <a:rPr lang="en-GB" altLang="en-US" sz="2800" dirty="0"/>
              <a:t>Understand the importance of transitions for ecosystems, management and conservation</a:t>
            </a:r>
          </a:p>
          <a:p>
            <a:pPr eaLnBrk="1" hangingPunct="1"/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3839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/>
              <a:t>What happens if we change the carrying capacity?</a:t>
            </a:r>
            <a:endParaRPr lang="en-US" altLang="en-US" sz="4000"/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1474788" y="2008188"/>
            <a:ext cx="6619875" cy="4173537"/>
            <a:chOff x="887" y="1168"/>
            <a:chExt cx="4170" cy="2629"/>
          </a:xfrm>
        </p:grpSpPr>
        <p:sp>
          <p:nvSpPr>
            <p:cNvPr id="23573" name="Text Box 4"/>
            <p:cNvSpPr txBox="1">
              <a:spLocks noChangeArrowheads="1"/>
            </p:cNvSpPr>
            <p:nvPr/>
          </p:nvSpPr>
          <p:spPr bwMode="auto">
            <a:xfrm>
              <a:off x="3047" y="3509"/>
              <a:ext cx="5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Arial" panose="020B0604020202020204" pitchFamily="34" charset="0"/>
                </a:rPr>
                <a:t>k</a:t>
              </a:r>
              <a:r>
                <a:rPr lang="en-GB" altLang="en-US" sz="2400" baseline="-25000">
                  <a:latin typeface="Arial" panose="020B0604020202020204" pitchFamily="34" charset="0"/>
                </a:rPr>
                <a:t>1</a:t>
              </a:r>
              <a:endParaRPr lang="en-US" altLang="en-US" sz="2400" baseline="-25000">
                <a:latin typeface="Arial" panose="020B0604020202020204" pitchFamily="34" charset="0"/>
              </a:endParaRPr>
            </a:p>
          </p:txBody>
        </p:sp>
        <p:pic>
          <p:nvPicPr>
            <p:cNvPr id="2357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" y="1168"/>
              <a:ext cx="3900" cy="2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5" name="AutoShape 6"/>
            <p:cNvSpPr>
              <a:spLocks noChangeArrowheads="1"/>
            </p:cNvSpPr>
            <p:nvPr/>
          </p:nvSpPr>
          <p:spPr bwMode="auto">
            <a:xfrm>
              <a:off x="1311" y="2422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576" name="AutoShape 7"/>
            <p:cNvSpPr>
              <a:spLocks noChangeArrowheads="1"/>
            </p:cNvSpPr>
            <p:nvPr/>
          </p:nvSpPr>
          <p:spPr bwMode="auto">
            <a:xfrm>
              <a:off x="3047" y="3438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77" name="Text Box 8"/>
            <p:cNvSpPr txBox="1">
              <a:spLocks noChangeArrowheads="1"/>
            </p:cNvSpPr>
            <p:nvPr/>
          </p:nvSpPr>
          <p:spPr bwMode="auto">
            <a:xfrm>
              <a:off x="887" y="2483"/>
              <a:ext cx="5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Arial" panose="020B0604020202020204" pitchFamily="34" charset="0"/>
                </a:rPr>
                <a:t>k</a:t>
              </a:r>
              <a:r>
                <a:rPr lang="en-GB" altLang="en-US" sz="2400" baseline="-25000">
                  <a:latin typeface="Arial" panose="020B0604020202020204" pitchFamily="34" charset="0"/>
                </a:rPr>
                <a:t>1</a:t>
              </a:r>
              <a:r>
                <a:rPr lang="en-GB" altLang="en-US" sz="2400">
                  <a:latin typeface="Arial" panose="020B0604020202020204" pitchFamily="34" charset="0"/>
                </a:rPr>
                <a:t>/</a:t>
              </a:r>
              <a:r>
                <a:rPr lang="en-GB" altLang="en-US" sz="2400">
                  <a:latin typeface="Symbol" panose="05050102010706020507" pitchFamily="18" charset="2"/>
                </a:rPr>
                <a:t>a</a:t>
              </a:r>
              <a:endParaRPr lang="en-US" altLang="en-US" sz="2400">
                <a:latin typeface="Symbol" panose="05050102010706020507" pitchFamily="18" charset="2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476375" y="1839913"/>
            <a:ext cx="7612063" cy="4378325"/>
            <a:chOff x="2326" y="1356"/>
            <a:chExt cx="4795" cy="2758"/>
          </a:xfrm>
        </p:grpSpPr>
        <p:sp>
          <p:nvSpPr>
            <p:cNvPr id="23565" name="Rectangle 10"/>
            <p:cNvSpPr>
              <a:spLocks noChangeArrowheads="1"/>
            </p:cNvSpPr>
            <p:nvPr/>
          </p:nvSpPr>
          <p:spPr bwMode="auto">
            <a:xfrm>
              <a:off x="2326" y="1356"/>
              <a:ext cx="4795" cy="2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3566" name="Group 11"/>
            <p:cNvGrpSpPr>
              <a:grpSpLocks/>
            </p:cNvGrpSpPr>
            <p:nvPr/>
          </p:nvGrpSpPr>
          <p:grpSpPr bwMode="auto">
            <a:xfrm>
              <a:off x="2337" y="1540"/>
              <a:ext cx="4182" cy="2574"/>
              <a:chOff x="641" y="2070"/>
              <a:chExt cx="4182" cy="2574"/>
            </a:xfrm>
          </p:grpSpPr>
          <p:pic>
            <p:nvPicPr>
              <p:cNvPr id="23567" name="Picture 1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" y="2070"/>
                <a:ext cx="3904" cy="2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8" name="AutoShape 13"/>
              <p:cNvSpPr>
                <a:spLocks noChangeArrowheads="1"/>
              </p:cNvSpPr>
              <p:nvPr/>
            </p:nvSpPr>
            <p:spPr bwMode="auto">
              <a:xfrm>
                <a:off x="1069" y="3311"/>
                <a:ext cx="59" cy="59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9" name="Text Box 14"/>
              <p:cNvSpPr txBox="1">
                <a:spLocks noChangeArrowheads="1"/>
              </p:cNvSpPr>
              <p:nvPr/>
            </p:nvSpPr>
            <p:spPr bwMode="auto">
              <a:xfrm>
                <a:off x="3613" y="4356"/>
                <a:ext cx="5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k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1</a:t>
                </a:r>
                <a:endParaRPr lang="en-US" altLang="en-US" sz="2400" baseline="-25000">
                  <a:latin typeface="Arial" panose="020B0604020202020204" pitchFamily="34" charset="0"/>
                </a:endParaRPr>
              </a:p>
            </p:txBody>
          </p:sp>
          <p:sp>
            <p:nvSpPr>
              <p:cNvPr id="23570" name="Text Box 15"/>
              <p:cNvSpPr txBox="1">
                <a:spLocks noChangeArrowheads="1"/>
              </p:cNvSpPr>
              <p:nvPr/>
            </p:nvSpPr>
            <p:spPr bwMode="auto">
              <a:xfrm>
                <a:off x="641" y="2945"/>
                <a:ext cx="5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k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1</a:t>
                </a:r>
                <a:r>
                  <a:rPr lang="en-GB" altLang="en-US" sz="2400">
                    <a:latin typeface="Arial" panose="020B0604020202020204" pitchFamily="34" charset="0"/>
                  </a:rPr>
                  <a:t>/</a:t>
                </a:r>
                <a:r>
                  <a:rPr lang="en-GB" altLang="en-US" sz="2400">
                    <a:latin typeface="Symbol" panose="05050102010706020507" pitchFamily="18" charset="2"/>
                  </a:rPr>
                  <a:t>a</a:t>
                </a:r>
                <a:endParaRPr lang="en-US" altLang="en-US" sz="2400">
                  <a:latin typeface="Symbol" panose="05050102010706020507" pitchFamily="18" charset="2"/>
                </a:endParaRPr>
              </a:p>
            </p:txBody>
          </p:sp>
          <p:sp>
            <p:nvSpPr>
              <p:cNvPr id="23571" name="AutoShape 16"/>
              <p:cNvSpPr>
                <a:spLocks noChangeArrowheads="1"/>
              </p:cNvSpPr>
              <p:nvPr/>
            </p:nvSpPr>
            <p:spPr bwMode="auto">
              <a:xfrm>
                <a:off x="2549" y="3796"/>
                <a:ext cx="59" cy="59"/>
              </a:xfrm>
              <a:prstGeom prst="octagon">
                <a:avLst>
                  <a:gd name="adj" fmla="val 29287"/>
                </a:avLst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72" name="AutoShape 17"/>
              <p:cNvSpPr>
                <a:spLocks noChangeArrowheads="1"/>
              </p:cNvSpPr>
              <p:nvPr/>
            </p:nvSpPr>
            <p:spPr bwMode="auto">
              <a:xfrm>
                <a:off x="3697" y="4336"/>
                <a:ext cx="59" cy="59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308100" y="1825625"/>
            <a:ext cx="7612063" cy="4370388"/>
            <a:chOff x="422" y="1212"/>
            <a:chExt cx="4795" cy="2753"/>
          </a:xfrm>
        </p:grpSpPr>
        <p:sp>
          <p:nvSpPr>
            <p:cNvPr id="23558" name="Rectangle 19"/>
            <p:cNvSpPr>
              <a:spLocks noChangeArrowheads="1"/>
            </p:cNvSpPr>
            <p:nvPr/>
          </p:nvSpPr>
          <p:spPr bwMode="auto">
            <a:xfrm>
              <a:off x="422" y="1212"/>
              <a:ext cx="4795" cy="2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3559" name="Group 20"/>
            <p:cNvGrpSpPr>
              <a:grpSpLocks/>
            </p:cNvGrpSpPr>
            <p:nvPr/>
          </p:nvGrpSpPr>
          <p:grpSpPr bwMode="auto">
            <a:xfrm>
              <a:off x="541" y="1379"/>
              <a:ext cx="4292" cy="2564"/>
              <a:chOff x="239" y="1580"/>
              <a:chExt cx="4292" cy="2564"/>
            </a:xfrm>
          </p:grpSpPr>
          <p:pic>
            <p:nvPicPr>
              <p:cNvPr id="23560" name="Picture 2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" y="1580"/>
                <a:ext cx="3910" cy="2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1" name="Text Box 22"/>
              <p:cNvSpPr txBox="1">
                <a:spLocks noChangeArrowheads="1"/>
              </p:cNvSpPr>
              <p:nvPr/>
            </p:nvSpPr>
            <p:spPr bwMode="auto">
              <a:xfrm>
                <a:off x="3941" y="3856"/>
                <a:ext cx="5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k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1</a:t>
                </a:r>
                <a:endParaRPr lang="en-US" altLang="en-US" sz="2400" baseline="-25000">
                  <a:latin typeface="Arial" panose="020B0604020202020204" pitchFamily="34" charset="0"/>
                </a:endParaRPr>
              </a:p>
            </p:txBody>
          </p:sp>
          <p:sp>
            <p:nvSpPr>
              <p:cNvPr id="23562" name="AutoShape 23"/>
              <p:cNvSpPr>
                <a:spLocks noChangeArrowheads="1"/>
              </p:cNvSpPr>
              <p:nvPr/>
            </p:nvSpPr>
            <p:spPr bwMode="auto">
              <a:xfrm>
                <a:off x="4016" y="3849"/>
                <a:ext cx="59" cy="59"/>
              </a:xfrm>
              <a:prstGeom prst="octagon">
                <a:avLst>
                  <a:gd name="adj" fmla="val 29287"/>
                </a:avLst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3" name="AutoShape 24"/>
              <p:cNvSpPr>
                <a:spLocks noChangeArrowheads="1"/>
              </p:cNvSpPr>
              <p:nvPr/>
            </p:nvSpPr>
            <p:spPr bwMode="auto">
              <a:xfrm>
                <a:off x="667" y="2829"/>
                <a:ext cx="59" cy="59"/>
              </a:xfrm>
              <a:prstGeom prst="octagon">
                <a:avLst>
                  <a:gd name="adj" fmla="val 2928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64" name="Text Box 25"/>
              <p:cNvSpPr txBox="1">
                <a:spLocks noChangeArrowheads="1"/>
              </p:cNvSpPr>
              <p:nvPr/>
            </p:nvSpPr>
            <p:spPr bwMode="auto">
              <a:xfrm>
                <a:off x="239" y="2193"/>
                <a:ext cx="5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panose="020B0604020202020204" pitchFamily="34" charset="0"/>
                  </a:rPr>
                  <a:t>k</a:t>
                </a:r>
                <a:r>
                  <a:rPr lang="en-GB" altLang="en-US" sz="2400" baseline="-25000">
                    <a:latin typeface="Arial" panose="020B0604020202020204" pitchFamily="34" charset="0"/>
                  </a:rPr>
                  <a:t>1</a:t>
                </a:r>
                <a:r>
                  <a:rPr lang="en-GB" altLang="en-US" sz="2400">
                    <a:latin typeface="Arial" panose="020B0604020202020204" pitchFamily="34" charset="0"/>
                  </a:rPr>
                  <a:t>/</a:t>
                </a:r>
                <a:r>
                  <a:rPr lang="en-GB" altLang="en-US" sz="2400">
                    <a:latin typeface="Symbol" panose="05050102010706020507" pitchFamily="18" charset="2"/>
                  </a:rPr>
                  <a:t>a</a:t>
                </a:r>
                <a:endParaRPr lang="en-US" altLang="en-US" sz="2400">
                  <a:latin typeface="Symbol" panose="05050102010706020507" pitchFamily="18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70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7488238" cy="4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1216025" y="1806575"/>
            <a:ext cx="2419350" cy="552450"/>
          </a:xfrm>
          <a:prstGeom prst="leftRightArrow">
            <a:avLst>
              <a:gd name="adj1" fmla="val 50000"/>
              <a:gd name="adj2" fmla="val 875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3779838" y="1809750"/>
            <a:ext cx="1584325" cy="511175"/>
          </a:xfrm>
          <a:prstGeom prst="leftRightArrow">
            <a:avLst>
              <a:gd name="adj1" fmla="val 50000"/>
              <a:gd name="adj2" fmla="val 619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5435600" y="1785938"/>
            <a:ext cx="3027363" cy="574675"/>
          </a:xfrm>
          <a:prstGeom prst="leftRightArrow">
            <a:avLst>
              <a:gd name="adj1" fmla="val 50000"/>
              <a:gd name="adj2" fmla="val 10535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6088063" y="415925"/>
            <a:ext cx="1920875" cy="1247775"/>
            <a:chOff x="1219" y="1317"/>
            <a:chExt cx="3910" cy="2404"/>
          </a:xfrm>
        </p:grpSpPr>
        <p:pic>
          <p:nvPicPr>
            <p:cNvPr id="2460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" y="1317"/>
              <a:ext cx="3910" cy="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8" name="AutoShape 10"/>
            <p:cNvSpPr>
              <a:spLocks noChangeArrowheads="1"/>
            </p:cNvSpPr>
            <p:nvPr/>
          </p:nvSpPr>
          <p:spPr bwMode="auto">
            <a:xfrm>
              <a:off x="4720" y="3586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609" name="AutoShape 11"/>
            <p:cNvSpPr>
              <a:spLocks noChangeArrowheads="1"/>
            </p:cNvSpPr>
            <p:nvPr/>
          </p:nvSpPr>
          <p:spPr bwMode="auto">
            <a:xfrm>
              <a:off x="1371" y="2566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585" name="Group 12"/>
          <p:cNvGrpSpPr>
            <a:grpSpLocks/>
          </p:cNvGrpSpPr>
          <p:nvPr/>
        </p:nvGrpSpPr>
        <p:grpSpPr bwMode="auto">
          <a:xfrm>
            <a:off x="3135313" y="384175"/>
            <a:ext cx="2097087" cy="1271588"/>
            <a:chOff x="1219" y="1343"/>
            <a:chExt cx="3904" cy="2399"/>
          </a:xfrm>
        </p:grpSpPr>
        <p:pic>
          <p:nvPicPr>
            <p:cNvPr id="24603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" y="1343"/>
              <a:ext cx="3904" cy="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4" name="AutoShape 14"/>
            <p:cNvSpPr>
              <a:spLocks noChangeArrowheads="1"/>
            </p:cNvSpPr>
            <p:nvPr/>
          </p:nvSpPr>
          <p:spPr bwMode="auto">
            <a:xfrm>
              <a:off x="1369" y="2584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605" name="AutoShape 15"/>
            <p:cNvSpPr>
              <a:spLocks noChangeArrowheads="1"/>
            </p:cNvSpPr>
            <p:nvPr/>
          </p:nvSpPr>
          <p:spPr bwMode="auto">
            <a:xfrm>
              <a:off x="2849" y="306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606" name="AutoShape 16"/>
            <p:cNvSpPr>
              <a:spLocks noChangeArrowheads="1"/>
            </p:cNvSpPr>
            <p:nvPr/>
          </p:nvSpPr>
          <p:spPr bwMode="auto">
            <a:xfrm>
              <a:off x="3997" y="360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586" name="Text Box 17"/>
          <p:cNvSpPr txBox="1">
            <a:spLocks noChangeArrowheads="1"/>
          </p:cNvSpPr>
          <p:nvPr/>
        </p:nvSpPr>
        <p:spPr bwMode="auto">
          <a:xfrm>
            <a:off x="5435600" y="616267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4587" name="Text Box 18"/>
          <p:cNvSpPr txBox="1">
            <a:spLocks noChangeArrowheads="1"/>
          </p:cNvSpPr>
          <p:nvPr/>
        </p:nvSpPr>
        <p:spPr bwMode="auto">
          <a:xfrm>
            <a:off x="3310844" y="61595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Symbol" panose="05050102010706020507" pitchFamily="18" charset="2"/>
              </a:rPr>
              <a:t>a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grpSp>
        <p:nvGrpSpPr>
          <p:cNvPr id="24588" name="Group 19"/>
          <p:cNvGrpSpPr>
            <a:grpSpLocks/>
          </p:cNvGrpSpPr>
          <p:nvPr/>
        </p:nvGrpSpPr>
        <p:grpSpPr bwMode="auto">
          <a:xfrm>
            <a:off x="401638" y="406400"/>
            <a:ext cx="2224087" cy="1227138"/>
            <a:chOff x="1199" y="1265"/>
            <a:chExt cx="3900" cy="2398"/>
          </a:xfrm>
        </p:grpSpPr>
        <p:pic>
          <p:nvPicPr>
            <p:cNvPr id="24600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" y="1265"/>
              <a:ext cx="3900" cy="2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1" name="AutoShape 21"/>
            <p:cNvSpPr>
              <a:spLocks noChangeArrowheads="1"/>
            </p:cNvSpPr>
            <p:nvPr/>
          </p:nvSpPr>
          <p:spPr bwMode="auto">
            <a:xfrm>
              <a:off x="1353" y="251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602" name="AutoShape 22"/>
            <p:cNvSpPr>
              <a:spLocks noChangeArrowheads="1"/>
            </p:cNvSpPr>
            <p:nvPr/>
          </p:nvSpPr>
          <p:spPr bwMode="auto">
            <a:xfrm>
              <a:off x="3089" y="3535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4589" name="Line 23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0" name="Line 24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1" name="Text Box 25"/>
          <p:cNvSpPr txBox="1">
            <a:spLocks noChangeArrowheads="1"/>
          </p:cNvSpPr>
          <p:nvPr/>
        </p:nvSpPr>
        <p:spPr bwMode="auto">
          <a:xfrm>
            <a:off x="5997575" y="1871663"/>
            <a:ext cx="2559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N</a:t>
            </a:r>
            <a:r>
              <a:rPr lang="en-GB" altLang="en-US" sz="2000" baseline="-2500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 only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592" name="Text Box 26"/>
          <p:cNvSpPr txBox="1">
            <a:spLocks noChangeArrowheads="1"/>
          </p:cNvSpPr>
          <p:nvPr/>
        </p:nvSpPr>
        <p:spPr bwMode="auto">
          <a:xfrm>
            <a:off x="1965325" y="1879600"/>
            <a:ext cx="2559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N</a:t>
            </a:r>
            <a:r>
              <a:rPr lang="en-GB" altLang="en-US" sz="2000" baseline="-2500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 only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593" name="Text Box 27"/>
          <p:cNvSpPr txBox="1">
            <a:spLocks noChangeArrowheads="1"/>
          </p:cNvSpPr>
          <p:nvPr/>
        </p:nvSpPr>
        <p:spPr bwMode="auto">
          <a:xfrm>
            <a:off x="4100513" y="1844675"/>
            <a:ext cx="255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N</a:t>
            </a:r>
            <a:r>
              <a:rPr lang="en-GB" altLang="en-US" sz="1800" baseline="-25000">
                <a:latin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</a:rPr>
              <a:t> and N</a:t>
            </a:r>
            <a:r>
              <a:rPr lang="en-GB" altLang="en-US" sz="1800" baseline="-25000">
                <a:latin typeface="Arial" panose="020B0604020202020204" pitchFamily="34" charset="0"/>
              </a:rPr>
              <a:t>2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48860" name="Rectangle 28"/>
          <p:cNvSpPr>
            <a:spLocks noGrp="1"/>
          </p:cNvSpPr>
          <p:nvPr>
            <p:ph type="title"/>
          </p:nvPr>
        </p:nvSpPr>
        <p:spPr>
          <a:xfrm>
            <a:off x="368300" y="195263"/>
            <a:ext cx="8594725" cy="149066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/>
              <a:t>Phase shift</a:t>
            </a:r>
            <a:endParaRPr lang="en-US" altLang="en-US"/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6443663" y="5373688"/>
            <a:ext cx="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6" name="Line 30"/>
          <p:cNvSpPr>
            <a:spLocks noChangeShapeType="1"/>
          </p:cNvSpPr>
          <p:nvPr/>
        </p:nvSpPr>
        <p:spPr bwMode="auto">
          <a:xfrm>
            <a:off x="4643438" y="3573463"/>
            <a:ext cx="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7" name="Line 31"/>
          <p:cNvSpPr>
            <a:spLocks noChangeShapeType="1"/>
          </p:cNvSpPr>
          <p:nvPr/>
        </p:nvSpPr>
        <p:spPr bwMode="auto">
          <a:xfrm flipV="1">
            <a:off x="4643438" y="50133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8" name="Line 32"/>
          <p:cNvSpPr>
            <a:spLocks noChangeShapeType="1"/>
          </p:cNvSpPr>
          <p:nvPr/>
        </p:nvSpPr>
        <p:spPr bwMode="auto">
          <a:xfrm flipV="1">
            <a:off x="1979613" y="3213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9" name="Line 33"/>
          <p:cNvSpPr>
            <a:spLocks noChangeShapeType="1"/>
          </p:cNvSpPr>
          <p:nvPr/>
        </p:nvSpPr>
        <p:spPr bwMode="auto">
          <a:xfrm>
            <a:off x="7667625" y="5445125"/>
            <a:ext cx="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1797050"/>
            <a:ext cx="77946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1216025" y="1806575"/>
            <a:ext cx="2513013" cy="552450"/>
          </a:xfrm>
          <a:prstGeom prst="leftRightArrow">
            <a:avLst>
              <a:gd name="adj1" fmla="val 50000"/>
              <a:gd name="adj2" fmla="val 909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5604" name="AutoShape 4"/>
          <p:cNvSpPr>
            <a:spLocks noChangeArrowheads="1"/>
          </p:cNvSpPr>
          <p:nvPr/>
        </p:nvSpPr>
        <p:spPr bwMode="auto">
          <a:xfrm>
            <a:off x="3779838" y="1809750"/>
            <a:ext cx="947737" cy="511175"/>
          </a:xfrm>
          <a:prstGeom prst="leftRightArrow">
            <a:avLst>
              <a:gd name="adj1" fmla="val 50000"/>
              <a:gd name="adj2" fmla="val 370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7900988" y="62372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</a:rPr>
              <a:t>k</a:t>
            </a:r>
            <a:r>
              <a:rPr lang="en-GB" altLang="en-US" sz="2800" baseline="-25000">
                <a:latin typeface="Arial" panose="020B0604020202020204" pitchFamily="34" charset="0"/>
              </a:rPr>
              <a:t>1</a:t>
            </a:r>
            <a:endParaRPr lang="en-US" altLang="en-US" sz="2800" baseline="-25000">
              <a:latin typeface="Arial" panose="020B0604020202020204" pitchFamily="34" charset="0"/>
            </a:endParaRP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323850" y="23066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N</a:t>
            </a:r>
            <a:r>
              <a:rPr lang="en-GB" altLang="en-US" sz="2400" baseline="-25000">
                <a:latin typeface="Arial" panose="020B0604020202020204" pitchFamily="34" charset="0"/>
              </a:rPr>
              <a:t>1</a:t>
            </a:r>
            <a:endParaRPr lang="en-US" altLang="en-US" sz="2400" baseline="-25000">
              <a:latin typeface="Arial" panose="020B0604020202020204" pitchFamily="34" charset="0"/>
            </a:endParaRP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6088063" y="415925"/>
            <a:ext cx="1920875" cy="1247775"/>
            <a:chOff x="1219" y="1317"/>
            <a:chExt cx="3910" cy="2404"/>
          </a:xfrm>
        </p:grpSpPr>
        <p:pic>
          <p:nvPicPr>
            <p:cNvPr id="2563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" y="1317"/>
              <a:ext cx="3910" cy="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32" name="AutoShape 10"/>
            <p:cNvSpPr>
              <a:spLocks noChangeArrowheads="1"/>
            </p:cNvSpPr>
            <p:nvPr/>
          </p:nvSpPr>
          <p:spPr bwMode="auto">
            <a:xfrm>
              <a:off x="4720" y="3586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33" name="AutoShape 11"/>
            <p:cNvSpPr>
              <a:spLocks noChangeArrowheads="1"/>
            </p:cNvSpPr>
            <p:nvPr/>
          </p:nvSpPr>
          <p:spPr bwMode="auto">
            <a:xfrm>
              <a:off x="1371" y="2566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609" name="Group 12"/>
          <p:cNvGrpSpPr>
            <a:grpSpLocks/>
          </p:cNvGrpSpPr>
          <p:nvPr/>
        </p:nvGrpSpPr>
        <p:grpSpPr bwMode="auto">
          <a:xfrm>
            <a:off x="3135313" y="384175"/>
            <a:ext cx="2097087" cy="1271588"/>
            <a:chOff x="1219" y="1343"/>
            <a:chExt cx="3904" cy="2399"/>
          </a:xfrm>
        </p:grpSpPr>
        <p:pic>
          <p:nvPicPr>
            <p:cNvPr id="2562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" y="1343"/>
              <a:ext cx="3904" cy="2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8" name="AutoShape 14"/>
            <p:cNvSpPr>
              <a:spLocks noChangeArrowheads="1"/>
            </p:cNvSpPr>
            <p:nvPr/>
          </p:nvSpPr>
          <p:spPr bwMode="auto">
            <a:xfrm>
              <a:off x="1369" y="2584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629" name="AutoShape 15"/>
            <p:cNvSpPr>
              <a:spLocks noChangeArrowheads="1"/>
            </p:cNvSpPr>
            <p:nvPr/>
          </p:nvSpPr>
          <p:spPr bwMode="auto">
            <a:xfrm>
              <a:off x="2849" y="306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30" name="AutoShape 16"/>
            <p:cNvSpPr>
              <a:spLocks noChangeArrowheads="1"/>
            </p:cNvSpPr>
            <p:nvPr/>
          </p:nvSpPr>
          <p:spPr bwMode="auto">
            <a:xfrm>
              <a:off x="3997" y="360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5610" name="Text Box 17"/>
          <p:cNvSpPr txBox="1">
            <a:spLocks noChangeArrowheads="1"/>
          </p:cNvSpPr>
          <p:nvPr/>
        </p:nvSpPr>
        <p:spPr bwMode="auto">
          <a:xfrm>
            <a:off x="4465638" y="6162675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</a:rPr>
              <a:t>k</a:t>
            </a:r>
            <a:r>
              <a:rPr lang="en-GB" altLang="en-US" sz="2400" baseline="-25000">
                <a:latin typeface="Arial" panose="020B0604020202020204" pitchFamily="34" charset="0"/>
              </a:rPr>
              <a:t>2</a:t>
            </a:r>
            <a:r>
              <a:rPr lang="en-GB" altLang="en-US" sz="2400">
                <a:latin typeface="Arial" panose="020B0604020202020204" pitchFamily="34" charset="0"/>
              </a:rPr>
              <a:t>/</a:t>
            </a:r>
            <a:r>
              <a:rPr lang="en-GB" altLang="en-US" sz="2400">
                <a:latin typeface="Symbol" panose="05050102010706020507" pitchFamily="18" charset="2"/>
              </a:rPr>
              <a:t>b</a:t>
            </a: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25611" name="Text Box 18"/>
          <p:cNvSpPr txBox="1">
            <a:spLocks noChangeArrowheads="1"/>
          </p:cNvSpPr>
          <p:nvPr/>
        </p:nvSpPr>
        <p:spPr bwMode="auto">
          <a:xfrm>
            <a:off x="3376613" y="61595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</a:rPr>
              <a:t>k</a:t>
            </a:r>
            <a:r>
              <a:rPr lang="en-GB" altLang="en-US" sz="2400" baseline="-25000" dirty="0">
                <a:latin typeface="Arial" panose="020B0604020202020204" pitchFamily="34" charset="0"/>
              </a:rPr>
              <a:t>2</a:t>
            </a:r>
            <a:r>
              <a:rPr lang="en-GB" altLang="en-US" sz="2400" dirty="0">
                <a:latin typeface="Symbol" panose="05050102010706020507" pitchFamily="18" charset="2"/>
              </a:rPr>
              <a:t>a</a:t>
            </a:r>
            <a:endParaRPr lang="en-US" altLang="en-US" sz="2400" dirty="0">
              <a:latin typeface="Symbol" panose="05050102010706020507" pitchFamily="18" charset="2"/>
            </a:endParaRPr>
          </a:p>
        </p:txBody>
      </p:sp>
      <p:grpSp>
        <p:nvGrpSpPr>
          <p:cNvPr id="25612" name="Group 19"/>
          <p:cNvGrpSpPr>
            <a:grpSpLocks/>
          </p:cNvGrpSpPr>
          <p:nvPr/>
        </p:nvGrpSpPr>
        <p:grpSpPr bwMode="auto">
          <a:xfrm>
            <a:off x="401638" y="406400"/>
            <a:ext cx="2224087" cy="1227138"/>
            <a:chOff x="1199" y="1265"/>
            <a:chExt cx="3900" cy="2398"/>
          </a:xfrm>
        </p:grpSpPr>
        <p:pic>
          <p:nvPicPr>
            <p:cNvPr id="25624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" y="1265"/>
              <a:ext cx="3900" cy="2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5" name="AutoShape 21"/>
            <p:cNvSpPr>
              <a:spLocks noChangeArrowheads="1"/>
            </p:cNvSpPr>
            <p:nvPr/>
          </p:nvSpPr>
          <p:spPr bwMode="auto">
            <a:xfrm>
              <a:off x="1353" y="2519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626" name="AutoShape 22"/>
            <p:cNvSpPr>
              <a:spLocks noChangeArrowheads="1"/>
            </p:cNvSpPr>
            <p:nvPr/>
          </p:nvSpPr>
          <p:spPr bwMode="auto">
            <a:xfrm>
              <a:off x="3089" y="3535"/>
              <a:ext cx="59" cy="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5613" name="Line 23"/>
          <p:cNvSpPr>
            <a:spLocks noChangeShapeType="1"/>
          </p:cNvSpPr>
          <p:nvPr/>
        </p:nvSpPr>
        <p:spPr bwMode="auto">
          <a:xfrm>
            <a:off x="8382000" y="6521450"/>
            <a:ext cx="471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14" name="Line 24"/>
          <p:cNvSpPr>
            <a:spLocks noChangeShapeType="1"/>
          </p:cNvSpPr>
          <p:nvPr/>
        </p:nvSpPr>
        <p:spPr bwMode="auto">
          <a:xfrm flipV="1">
            <a:off x="574675" y="1757363"/>
            <a:ext cx="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4879975" y="1884362"/>
            <a:ext cx="3737770" cy="2167335"/>
          </a:xfrm>
          <a:prstGeom prst="line">
            <a:avLst/>
          </a:prstGeom>
          <a:ln w="1174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6" name="Text Box 26"/>
          <p:cNvSpPr txBox="1">
            <a:spLocks noChangeArrowheads="1"/>
          </p:cNvSpPr>
          <p:nvPr/>
        </p:nvSpPr>
        <p:spPr bwMode="auto">
          <a:xfrm>
            <a:off x="1965325" y="1878013"/>
            <a:ext cx="2559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N</a:t>
            </a:r>
            <a:r>
              <a:rPr lang="en-GB" altLang="en-US" sz="2000" baseline="-2500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GB" altLang="en-US" sz="2000">
                <a:solidFill>
                  <a:schemeClr val="bg1"/>
                </a:solidFill>
                <a:latin typeface="Arial" panose="020B0604020202020204" pitchFamily="34" charset="0"/>
              </a:rPr>
              <a:t> only</a:t>
            </a:r>
            <a:endParaRPr lang="en-US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17" name="Text Box 27"/>
          <p:cNvSpPr txBox="1">
            <a:spLocks noChangeArrowheads="1"/>
          </p:cNvSpPr>
          <p:nvPr/>
        </p:nvSpPr>
        <p:spPr bwMode="auto">
          <a:xfrm>
            <a:off x="3641725" y="1868488"/>
            <a:ext cx="2559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latin typeface="Arial" panose="020B0604020202020204" pitchFamily="34" charset="0"/>
              </a:rPr>
              <a:t>N</a:t>
            </a:r>
            <a:r>
              <a:rPr lang="en-GB" altLang="en-US" sz="1800" baseline="-25000">
                <a:latin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</a:rPr>
              <a:t> and N</a:t>
            </a:r>
            <a:r>
              <a:rPr lang="en-GB" altLang="en-US" sz="1800" baseline="-25000">
                <a:latin typeface="Arial" panose="020B0604020202020204" pitchFamily="34" charset="0"/>
              </a:rPr>
              <a:t>2</a:t>
            </a:r>
            <a:endParaRPr lang="en-US" altLang="en-US" sz="1800" baseline="-25000">
              <a:latin typeface="Arial" panose="020B0604020202020204" pitchFamily="34" charset="0"/>
            </a:endParaRPr>
          </a:p>
        </p:txBody>
      </p:sp>
      <p:sp>
        <p:nvSpPr>
          <p:cNvPr id="229404" name="Rectangle 28"/>
          <p:cNvSpPr>
            <a:spLocks noGrp="1"/>
          </p:cNvSpPr>
          <p:nvPr>
            <p:ph type="title"/>
          </p:nvPr>
        </p:nvSpPr>
        <p:spPr>
          <a:xfrm>
            <a:off x="368300" y="195263"/>
            <a:ext cx="8594725" cy="149066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GB" altLang="en-US"/>
              <a:t>Phase shift</a:t>
            </a:r>
            <a:endParaRPr lang="en-US" altLang="en-US"/>
          </a:p>
        </p:txBody>
      </p:sp>
      <p:sp>
        <p:nvSpPr>
          <p:cNvPr id="25619" name="Line 29"/>
          <p:cNvSpPr>
            <a:spLocks noChangeShapeType="1"/>
          </p:cNvSpPr>
          <p:nvPr/>
        </p:nvSpPr>
        <p:spPr bwMode="auto">
          <a:xfrm>
            <a:off x="2249488" y="5260975"/>
            <a:ext cx="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20" name="Line 30"/>
          <p:cNvSpPr>
            <a:spLocks noChangeShapeType="1"/>
          </p:cNvSpPr>
          <p:nvPr/>
        </p:nvSpPr>
        <p:spPr bwMode="auto">
          <a:xfrm>
            <a:off x="4183063" y="4130675"/>
            <a:ext cx="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21" name="Line 31"/>
          <p:cNvSpPr>
            <a:spLocks noChangeShapeType="1"/>
          </p:cNvSpPr>
          <p:nvPr/>
        </p:nvSpPr>
        <p:spPr bwMode="auto">
          <a:xfrm flipV="1">
            <a:off x="4208463" y="56054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22" name="Line 32"/>
          <p:cNvSpPr>
            <a:spLocks noChangeShapeType="1"/>
          </p:cNvSpPr>
          <p:nvPr/>
        </p:nvSpPr>
        <p:spPr bwMode="auto">
          <a:xfrm flipV="1">
            <a:off x="5624513" y="41449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23" name="Line 33"/>
          <p:cNvSpPr>
            <a:spLocks noChangeShapeType="1"/>
          </p:cNvSpPr>
          <p:nvPr/>
        </p:nvSpPr>
        <p:spPr bwMode="auto">
          <a:xfrm>
            <a:off x="5618163" y="2879725"/>
            <a:ext cx="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45619" y="6194085"/>
            <a:ext cx="2583419" cy="1472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729039" y="4064000"/>
            <a:ext cx="1150936" cy="2184400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AutoShape 5"/>
          <p:cNvSpPr>
            <a:spLocks noChangeArrowheads="1"/>
          </p:cNvSpPr>
          <p:nvPr/>
        </p:nvSpPr>
        <p:spPr bwMode="auto">
          <a:xfrm>
            <a:off x="4748213" y="1785938"/>
            <a:ext cx="3714750" cy="574675"/>
          </a:xfrm>
          <a:prstGeom prst="leftRightArrow">
            <a:avLst>
              <a:gd name="adj1" fmla="val 50000"/>
              <a:gd name="adj2" fmla="val 129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5615" name="Text Box 25"/>
          <p:cNvSpPr txBox="1">
            <a:spLocks noChangeArrowheads="1"/>
          </p:cNvSpPr>
          <p:nvPr/>
        </p:nvSpPr>
        <p:spPr bwMode="auto">
          <a:xfrm>
            <a:off x="5997575" y="1871663"/>
            <a:ext cx="2559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N</a:t>
            </a:r>
            <a:r>
              <a:rPr lang="en-GB" altLang="en-US" sz="2000" baseline="-25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GB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only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43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Bifurcations in the LV model</a:t>
            </a:r>
            <a:endParaRPr lang="en-US" altLang="en-US" dirty="0"/>
          </a:p>
        </p:txBody>
      </p:sp>
      <p:sp>
        <p:nvSpPr>
          <p:cNvPr id="4096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139113" cy="1231900"/>
          </a:xfrm>
        </p:spPr>
        <p:txBody>
          <a:bodyPr/>
          <a:lstStyle/>
          <a:p>
            <a:pPr eaLnBrk="1" hangingPunct="1"/>
            <a:r>
              <a:rPr lang="en-GB" altLang="en-US" sz="2800"/>
              <a:t>Codim 2 Bifurcation diagram of LV competition model</a:t>
            </a:r>
            <a:endParaRPr lang="en-US" altLang="en-US" sz="2800"/>
          </a:p>
        </p:txBody>
      </p:sp>
      <p:pic>
        <p:nvPicPr>
          <p:cNvPr id="4096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897188"/>
            <a:ext cx="5905500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/>
          <p:cNvSpPr txBox="1">
            <a:spLocks noChangeArrowheads="1"/>
          </p:cNvSpPr>
          <p:nvPr/>
        </p:nvSpPr>
        <p:spPr bwMode="auto">
          <a:xfrm>
            <a:off x="6946351" y="3449254"/>
            <a:ext cx="1265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r>
              <a:rPr lang="en-GB" altLang="en-US" sz="2400" i="1" dirty="0">
                <a:latin typeface="Times New Roman" panose="02020603050405020304" pitchFamily="18" charset="0"/>
              </a:rPr>
              <a:t>=k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r>
              <a:rPr lang="en-GB" altLang="en-US" sz="2400" i="1" dirty="0">
                <a:latin typeface="Symbol" panose="05050102010706020507" pitchFamily="18" charset="2"/>
              </a:rPr>
              <a:t>/a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6" name="Text Box 13"/>
          <p:cNvSpPr txBox="1">
            <a:spLocks noChangeArrowheads="1"/>
          </p:cNvSpPr>
          <p:nvPr/>
        </p:nvSpPr>
        <p:spPr bwMode="auto">
          <a:xfrm>
            <a:off x="4440064" y="2505894"/>
            <a:ext cx="1116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r>
              <a:rPr lang="en-GB" altLang="en-US" sz="2400" i="1" dirty="0">
                <a:latin typeface="Times New Roman" panose="02020603050405020304" pitchFamily="18" charset="0"/>
              </a:rPr>
              <a:t>=k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r>
              <a:rPr lang="en-GB" altLang="en-US" sz="2400" i="1" dirty="0">
                <a:latin typeface="Symbol" panose="05050102010706020507" pitchFamily="18" charset="2"/>
              </a:rPr>
              <a:t>b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7" name="Text Box 14"/>
          <p:cNvSpPr txBox="1">
            <a:spLocks noChangeArrowheads="1"/>
          </p:cNvSpPr>
          <p:nvPr/>
        </p:nvSpPr>
        <p:spPr bwMode="auto">
          <a:xfrm>
            <a:off x="7189788" y="6281738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1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sp>
        <p:nvSpPr>
          <p:cNvPr id="40968" name="Text Box 15"/>
          <p:cNvSpPr txBox="1">
            <a:spLocks noChangeArrowheads="1"/>
          </p:cNvSpPr>
          <p:nvPr/>
        </p:nvSpPr>
        <p:spPr bwMode="auto">
          <a:xfrm>
            <a:off x="1185863" y="2551113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i="1" dirty="0">
                <a:latin typeface="Times New Roman" panose="02020603050405020304" pitchFamily="18" charset="0"/>
              </a:rPr>
              <a:t>k</a:t>
            </a:r>
            <a:r>
              <a:rPr lang="en-GB" altLang="en-US" sz="2400" i="1" baseline="-25000" dirty="0">
                <a:latin typeface="Times New Roman" panose="02020603050405020304" pitchFamily="18" charset="0"/>
              </a:rPr>
              <a:t>2</a:t>
            </a:r>
            <a:endParaRPr lang="en-US" altLang="en-US" sz="2400" i="1" dirty="0">
              <a:latin typeface="Symbol" panose="05050102010706020507" pitchFamily="18" charset="2"/>
            </a:endParaRPr>
          </a:p>
        </p:txBody>
      </p:sp>
      <p:graphicFrame>
        <p:nvGraphicFramePr>
          <p:cNvPr id="40969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273800" y="4756150"/>
          <a:ext cx="14446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3" imgW="4657143" imgH="3715269" progId="Adobe.Illustrator.7">
                  <p:embed/>
                </p:oleObj>
              </mc:Choice>
              <mc:Fallback>
                <p:oleObj name="Artwork" r:id="rId3" imgW="4657143" imgH="3715269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4756150"/>
                        <a:ext cx="14446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01863" y="2487613"/>
          <a:ext cx="1422400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5" imgW="4619048" imgH="3657143" progId="Adobe.Illustrator.7">
                  <p:embed/>
                </p:oleObj>
              </mc:Choice>
              <mc:Fallback>
                <p:oleObj name="Artwork" r:id="rId5" imgW="4619048" imgH="3657143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2487613"/>
                        <a:ext cx="1422400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1790700" y="4102100"/>
            <a:ext cx="6092825" cy="255588"/>
          </a:xfrm>
          <a:prstGeom prst="rightArrow">
            <a:avLst>
              <a:gd name="adj1" fmla="val 50000"/>
              <a:gd name="adj2" fmla="val 59596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953861"/>
              </p:ext>
            </p:extLst>
          </p:nvPr>
        </p:nvGraphicFramePr>
        <p:xfrm>
          <a:off x="5566375" y="2333543"/>
          <a:ext cx="1488551" cy="13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twork" r:id="rId7" imgW="4361905" imgH="3924848" progId="Adobe.Illustrator.7">
                  <p:embed/>
                </p:oleObj>
              </mc:Choice>
              <mc:Fallback>
                <p:oleObj name="Artwork" r:id="rId7" imgW="4361905" imgH="3924848" progId="Adobe.Illustrator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375" y="2333543"/>
                        <a:ext cx="1488551" cy="133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0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23694</TotalTime>
  <Words>1645</Words>
  <Application>Microsoft Office PowerPoint</Application>
  <PresentationFormat>On-screen Show (4:3)</PresentationFormat>
  <Paragraphs>224</Paragraphs>
  <Slides>53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Times New Roman</vt:lpstr>
      <vt:lpstr>Symbol</vt:lpstr>
      <vt:lpstr>Calibri</vt:lpstr>
      <vt:lpstr>Courier New</vt:lpstr>
      <vt:lpstr>Comic Sans MS</vt:lpstr>
      <vt:lpstr>Arial</vt:lpstr>
      <vt:lpstr>Office Theme</vt:lpstr>
      <vt:lpstr>Artwork</vt:lpstr>
      <vt:lpstr>2023-24  3-1 Alternative stable states, phase shifts and catastrophic transitions. Chaos and unpredictability Phase Shifts and Catastrophic Transitions  </vt:lpstr>
      <vt:lpstr>Outline</vt:lpstr>
      <vt:lpstr>Dynamics of LV model and classification as bifurcations</vt:lpstr>
      <vt:lpstr>Dynamics of LV model and classification as bifurcations</vt:lpstr>
      <vt:lpstr>Bifurcations in the LV model</vt:lpstr>
      <vt:lpstr>What happens if we change the carrying capacity?</vt:lpstr>
      <vt:lpstr>Phase shift</vt:lpstr>
      <vt:lpstr>Phase shift</vt:lpstr>
      <vt:lpstr>Bifurcations in the LV model</vt:lpstr>
      <vt:lpstr>Other option if we change the carrying capacity (for different a and b)</vt:lpstr>
      <vt:lpstr>Alternative Stable States,  Catastrophic transition</vt:lpstr>
      <vt:lpstr>Alternative Stable States,  Catastrophic transition</vt:lpstr>
      <vt:lpstr>Codim 2 Bifurcation diagram of LV competition model </vt:lpstr>
      <vt:lpstr>Generic situation</vt:lpstr>
      <vt:lpstr>Generic situation</vt:lpstr>
      <vt:lpstr>Generic situation</vt:lpstr>
      <vt:lpstr>Coral Reefs</vt:lpstr>
      <vt:lpstr>Coral Reefs</vt:lpstr>
      <vt:lpstr>PowerPoint Presentation</vt:lpstr>
      <vt:lpstr>Coral Reefs</vt:lpstr>
      <vt:lpstr>PowerPoint Presentation</vt:lpstr>
      <vt:lpstr>PowerPoint Presentation</vt:lpstr>
      <vt:lpstr>Coral reefs</vt:lpstr>
      <vt:lpstr>Simplified Coral Reef Ecology</vt:lpstr>
      <vt:lpstr>The same information, put in a model</vt:lpstr>
      <vt:lpstr>Isoclines for the coral reef model</vt:lpstr>
      <vt:lpstr>PowerPoint Presentation</vt:lpstr>
      <vt:lpstr>PowerPoint Presentation</vt:lpstr>
      <vt:lpstr>Bifurcation diagram for the Mumby model</vt:lpstr>
      <vt:lpstr>Carribbean Coral Reefs</vt:lpstr>
      <vt:lpstr> Coral cover in Jamaican reefs</vt:lpstr>
      <vt:lpstr>Data explained using alternative stable states</vt:lpstr>
      <vt:lpstr>Data explained using alternative stable states</vt:lpstr>
      <vt:lpstr>Alternative Stable States,  Catastrophic transition</vt:lpstr>
      <vt:lpstr>Data explained using alternative stable states</vt:lpstr>
      <vt:lpstr>Data explained using alternative stable states</vt:lpstr>
      <vt:lpstr> Coral cover in Jamaican reefs</vt:lpstr>
      <vt:lpstr>Coral reef recovery</vt:lpstr>
      <vt:lpstr>Catastrophic transitions: management implications</vt:lpstr>
      <vt:lpstr>Evidence</vt:lpstr>
      <vt:lpstr>The wreck of the MV Florida</vt:lpstr>
      <vt:lpstr>The pozzalin washed away.  But five years later macroalgae still dominated the area where the cargo had been spilled.</vt:lpstr>
      <vt:lpstr>Evidence</vt:lpstr>
      <vt:lpstr> 1. Repeated shifts:  A spatial regime shift in a large coastal ecosystem </vt:lpstr>
      <vt:lpstr>A spatial regime shift in a large coastal ecosystem</vt:lpstr>
      <vt:lpstr>A spatial regime shift in a large coastal ecosystem</vt:lpstr>
      <vt:lpstr>A spatial regime shift in a large coastal ecosystem</vt:lpstr>
      <vt:lpstr>2. Model fitting to show alternative stable states are plausible</vt:lpstr>
      <vt:lpstr>Midges can be highly abundant</vt:lpstr>
      <vt:lpstr>PowerPoint Presentation</vt:lpstr>
      <vt:lpstr>Possible explanation: Alternative stable states</vt:lpstr>
      <vt:lpstr>Demonstrating existence of alternative stable states </vt:lpstr>
      <vt:lpstr>Learning outcomes</vt:lpstr>
    </vt:vector>
  </TitlesOfParts>
  <Company>RHUL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Jansen</dc:creator>
  <cp:lastModifiedBy>Jansen, Vincent</cp:lastModifiedBy>
  <cp:revision>267</cp:revision>
  <dcterms:created xsi:type="dcterms:W3CDTF">2002-06-29T18:19:19Z</dcterms:created>
  <dcterms:modified xsi:type="dcterms:W3CDTF">2024-01-31T12:03:13Z</dcterms:modified>
</cp:coreProperties>
</file>